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318" r:id="rId5"/>
    <p:sldId id="317" r:id="rId6"/>
    <p:sldId id="275" r:id="rId7"/>
    <p:sldId id="320" r:id="rId8"/>
    <p:sldId id="276" r:id="rId9"/>
    <p:sldId id="277" r:id="rId10"/>
    <p:sldId id="278" r:id="rId11"/>
    <p:sldId id="321" r:id="rId12"/>
    <p:sldId id="257" r:id="rId13"/>
    <p:sldId id="279" r:id="rId14"/>
    <p:sldId id="281" r:id="rId15"/>
    <p:sldId id="280" r:id="rId16"/>
    <p:sldId id="282" r:id="rId17"/>
    <p:sldId id="283" r:id="rId18"/>
    <p:sldId id="284" r:id="rId19"/>
    <p:sldId id="285" r:id="rId20"/>
    <p:sldId id="286" r:id="rId21"/>
    <p:sldId id="287" r:id="rId22"/>
    <p:sldId id="288" r:id="rId23"/>
    <p:sldId id="289" r:id="rId24"/>
    <p:sldId id="290" r:id="rId25"/>
    <p:sldId id="291" r:id="rId26"/>
    <p:sldId id="323" r:id="rId27"/>
    <p:sldId id="313" r:id="rId28"/>
    <p:sldId id="314" r:id="rId29"/>
    <p:sldId id="315"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10" r:id="rId47"/>
    <p:sldId id="312" r:id="rId48"/>
    <p:sldId id="31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DEFF45D-1422-8FAA-2F5B-433FCB62D875}" name="Sully, Nick" initials="SN" userId="S::nick.sully@wsp.com::380bae22-fdbe-4732-a722-37e3d68f3c36" providerId="AD"/>
  <p188:author id="{F0AB3D5F-8C96-96A4-C0A1-C23942AFFEDE}" name="Sully, Nick" initials="NS" userId="S::Nick.Sully@wsp.com::380bae22-fdbe-4732-a722-37e3d68f3c36" providerId="AD"/>
  <p188:author id="{AB2DDC75-FCA6-0B44-68A6-397B65114EC8}" name="Giacomantonio, Sarah" initials="GS" userId="S::sarah.giacomantonio@wsp.com::bff4e3f8-5e15-4c05-955f-197a49a2c75e" providerId="AD"/>
  <p188:author id="{7410D581-9C14-C0CB-0B16-4C46F208132B}" name="Giacomantonio, Sarah" initials="SG" userId="S::Sarah.Giacomantonio@wsp.com::bff4e3f8-5e15-4c05-955f-197a49a2c75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F8E"/>
    <a:srgbClr val="03045E"/>
    <a:srgbClr val="00CB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3777F7-3317-482A-84E1-9002868A2018}" v="4" dt="2026-03-12T21:33:08.894"/>
  </p1510:revLst>
</p1510:revInfo>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0" d="100"/>
          <a:sy n="150" d="100"/>
        </p:scale>
        <p:origin x="58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1C659-5906-E44A-8834-74107FAD8D0D}" type="doc">
      <dgm:prSet loTypeId="urn:microsoft.com/office/officeart/2005/8/layout/hChevron3" loCatId="" qsTypeId="urn:microsoft.com/office/officeart/2005/8/quickstyle/simple1" qsCatId="simple" csTypeId="urn:microsoft.com/office/officeart/2005/8/colors/accent0_3" csCatId="mainScheme" phldr="1"/>
      <dgm:spPr/>
    </dgm:pt>
    <dgm:pt modelId="{CFB7F387-9F61-3749-9855-2E2121FEB5C5}">
      <dgm:prSet phldrT="[Texte]" custT="1"/>
      <dgm:spPr>
        <a:solidFill>
          <a:srgbClr val="004070"/>
        </a:solidFill>
      </dgm:spPr>
      <dgm:t>
        <a:bodyPr/>
        <a:lstStyle/>
        <a:p>
          <a:r>
            <a:rPr lang="en-CA" sz="1400" noProof="0">
              <a:latin typeface="Inter 28pt" panose="020B0604020202020204" charset="0"/>
              <a:ea typeface="Inter 28pt" panose="020B0604020202020204" charset="0"/>
              <a:cs typeface="Arial" panose="020B0604020202020204" pitchFamily="34" charset="0"/>
            </a:rPr>
            <a:t>Initiation &amp; Background Review</a:t>
          </a:r>
          <a:endParaRPr lang="en-CA" sz="1400" noProof="0">
            <a:latin typeface="Inter 28pt" panose="020B0604020202020204" charset="0"/>
            <a:ea typeface="Inter 28pt" panose="020B0604020202020204" charset="0"/>
          </a:endParaRPr>
        </a:p>
      </dgm:t>
    </dgm:pt>
    <dgm:pt modelId="{9C8DAC13-D76C-C944-A275-9F79551F56C3}" type="parTrans" cxnId="{7146FD39-E8F0-9847-92BC-008AA6DF8548}">
      <dgm:prSet/>
      <dgm:spPr/>
      <dgm:t>
        <a:bodyPr/>
        <a:lstStyle/>
        <a:p>
          <a:endParaRPr lang="fr-CA">
            <a:latin typeface="Montserrat" pitchFamily="2" charset="77"/>
          </a:endParaRPr>
        </a:p>
      </dgm:t>
    </dgm:pt>
    <dgm:pt modelId="{9A2FD4E4-2DA8-1F4D-8D5D-74496F2AABD7}" type="sibTrans" cxnId="{7146FD39-E8F0-9847-92BC-008AA6DF8548}">
      <dgm:prSet/>
      <dgm:spPr/>
      <dgm:t>
        <a:bodyPr/>
        <a:lstStyle/>
        <a:p>
          <a:endParaRPr lang="fr-CA">
            <a:latin typeface="Montserrat" pitchFamily="2" charset="77"/>
          </a:endParaRPr>
        </a:p>
      </dgm:t>
    </dgm:pt>
    <dgm:pt modelId="{48D91E8F-9AEF-8540-B644-ABE6B9CDEAB6}">
      <dgm:prSet phldrT="[Texte]" custT="1"/>
      <dgm:spPr>
        <a:solidFill>
          <a:srgbClr val="005799"/>
        </a:solidFill>
      </dgm:spPr>
      <dgm:t>
        <a:bodyPr/>
        <a:lstStyle/>
        <a:p>
          <a:r>
            <a:rPr lang="en-CA" sz="1400" noProof="0">
              <a:latin typeface="Inter 28pt" panose="020B0604020202020204" charset="0"/>
              <a:ea typeface="Inter 28pt" panose="020B0604020202020204" charset="0"/>
              <a:cs typeface="Arial" panose="020B0604020202020204" pitchFamily="34" charset="0"/>
            </a:rPr>
            <a:t>Development of Active Transportation Network</a:t>
          </a:r>
          <a:endParaRPr lang="en-CA" sz="1400" noProof="0">
            <a:latin typeface="Inter 28pt" panose="020B0604020202020204" charset="0"/>
            <a:ea typeface="Inter 28pt" panose="020B0604020202020204" charset="0"/>
          </a:endParaRPr>
        </a:p>
      </dgm:t>
    </dgm:pt>
    <dgm:pt modelId="{717A1331-AD3E-FA42-A14B-840171A31BE9}" type="parTrans" cxnId="{6CA1B9E2-BE4E-D24D-95DF-CA3AC9BE20A9}">
      <dgm:prSet/>
      <dgm:spPr/>
      <dgm:t>
        <a:bodyPr/>
        <a:lstStyle/>
        <a:p>
          <a:endParaRPr lang="fr-CA">
            <a:latin typeface="Montserrat" pitchFamily="2" charset="77"/>
          </a:endParaRPr>
        </a:p>
      </dgm:t>
    </dgm:pt>
    <dgm:pt modelId="{1BB13E29-C5F2-7147-B82A-5E994B1DA5C9}" type="sibTrans" cxnId="{6CA1B9E2-BE4E-D24D-95DF-CA3AC9BE20A9}">
      <dgm:prSet/>
      <dgm:spPr/>
      <dgm:t>
        <a:bodyPr/>
        <a:lstStyle/>
        <a:p>
          <a:endParaRPr lang="fr-CA">
            <a:latin typeface="Montserrat" pitchFamily="2" charset="77"/>
          </a:endParaRPr>
        </a:p>
      </dgm:t>
    </dgm:pt>
    <dgm:pt modelId="{06B14349-E678-0142-BF76-382FC2687FD1}">
      <dgm:prSet phldrT="[Texte]" custT="1"/>
      <dgm:spPr>
        <a:solidFill>
          <a:srgbClr val="004070"/>
        </a:solidFill>
      </dgm:spPr>
      <dgm:t>
        <a:bodyPr/>
        <a:lstStyle/>
        <a:p>
          <a:r>
            <a:rPr lang="en-CA" sz="1400" noProof="0">
              <a:latin typeface="Inter 28pt" panose="020B0604020202020204" charset="0"/>
              <a:ea typeface="Inter 28pt" panose="020B0604020202020204" charset="0"/>
              <a:cs typeface="Arial" panose="020B0604020202020204" pitchFamily="34" charset="0"/>
            </a:rPr>
            <a:t>Policies Framework and Programs</a:t>
          </a:r>
          <a:endParaRPr lang="en-CA" sz="1400" noProof="0">
            <a:latin typeface="Inter 28pt" panose="020B0604020202020204" charset="0"/>
            <a:ea typeface="Inter 28pt" panose="020B0604020202020204" charset="0"/>
          </a:endParaRPr>
        </a:p>
      </dgm:t>
    </dgm:pt>
    <dgm:pt modelId="{259DB609-79E4-8C41-8386-3E93900D834F}" type="parTrans" cxnId="{09002CB3-93CD-2A46-8408-4DE10BF9D215}">
      <dgm:prSet/>
      <dgm:spPr/>
      <dgm:t>
        <a:bodyPr/>
        <a:lstStyle/>
        <a:p>
          <a:endParaRPr lang="fr-CA">
            <a:latin typeface="Montserrat" pitchFamily="2" charset="77"/>
          </a:endParaRPr>
        </a:p>
      </dgm:t>
    </dgm:pt>
    <dgm:pt modelId="{13A3D67D-8BB2-6A40-9BD8-1D0F22496D67}" type="sibTrans" cxnId="{09002CB3-93CD-2A46-8408-4DE10BF9D215}">
      <dgm:prSet/>
      <dgm:spPr/>
      <dgm:t>
        <a:bodyPr/>
        <a:lstStyle/>
        <a:p>
          <a:endParaRPr lang="fr-CA">
            <a:latin typeface="Montserrat" pitchFamily="2" charset="77"/>
          </a:endParaRPr>
        </a:p>
      </dgm:t>
    </dgm:pt>
    <dgm:pt modelId="{32B9F8B3-301F-0047-BB4D-80488D298D7E}">
      <dgm:prSet custT="1"/>
      <dgm:spPr>
        <a:solidFill>
          <a:srgbClr val="005799"/>
        </a:solidFill>
      </dgm:spPr>
      <dgm:t>
        <a:bodyPr/>
        <a:lstStyle/>
        <a:p>
          <a:r>
            <a:rPr lang="en-CA" sz="1400" noProof="0">
              <a:latin typeface="Inter 28pt" panose="020B0604020202020204" charset="0"/>
              <a:ea typeface="Inter 28pt" panose="020B0604020202020204" charset="0"/>
              <a:cs typeface="Arial" panose="020B0604020202020204" pitchFamily="34" charset="0"/>
            </a:rPr>
            <a:t>Implementation Strategies</a:t>
          </a:r>
          <a:endParaRPr lang="en-CA" sz="1400" noProof="0">
            <a:latin typeface="Inter 28pt" panose="020B0604020202020204" charset="0"/>
            <a:ea typeface="Inter 28pt" panose="020B0604020202020204" charset="0"/>
          </a:endParaRPr>
        </a:p>
      </dgm:t>
    </dgm:pt>
    <dgm:pt modelId="{2FA2CF70-1CFB-4F48-9EE2-7C8AD53A5E05}" type="parTrans" cxnId="{236532C3-AE56-0741-8F7D-9D6D88913AEB}">
      <dgm:prSet/>
      <dgm:spPr/>
      <dgm:t>
        <a:bodyPr/>
        <a:lstStyle/>
        <a:p>
          <a:endParaRPr lang="fr-CA"/>
        </a:p>
      </dgm:t>
    </dgm:pt>
    <dgm:pt modelId="{3A96A0AF-D91D-E74D-A61D-3B5B7104B37D}" type="sibTrans" cxnId="{236532C3-AE56-0741-8F7D-9D6D88913AEB}">
      <dgm:prSet/>
      <dgm:spPr/>
      <dgm:t>
        <a:bodyPr/>
        <a:lstStyle/>
        <a:p>
          <a:endParaRPr lang="fr-CA"/>
        </a:p>
      </dgm:t>
    </dgm:pt>
    <dgm:pt modelId="{5D83B3B1-4EBF-2649-BD29-4DA5482DE9F2}" type="pres">
      <dgm:prSet presAssocID="{0261C659-5906-E44A-8834-74107FAD8D0D}" presName="Name0" presStyleCnt="0">
        <dgm:presLayoutVars>
          <dgm:dir/>
          <dgm:resizeHandles val="exact"/>
        </dgm:presLayoutVars>
      </dgm:prSet>
      <dgm:spPr/>
    </dgm:pt>
    <dgm:pt modelId="{D81BCD54-9EB0-314D-80F4-3099A98D8A96}" type="pres">
      <dgm:prSet presAssocID="{CFB7F387-9F61-3749-9855-2E2121FEB5C5}" presName="parTxOnly" presStyleLbl="node1" presStyleIdx="0" presStyleCnt="4" custLinFactNeighborX="3936">
        <dgm:presLayoutVars>
          <dgm:bulletEnabled val="1"/>
        </dgm:presLayoutVars>
      </dgm:prSet>
      <dgm:spPr/>
    </dgm:pt>
    <dgm:pt modelId="{5E54AB88-7A88-974D-A694-B20065D0D4DE}" type="pres">
      <dgm:prSet presAssocID="{9A2FD4E4-2DA8-1F4D-8D5D-74496F2AABD7}" presName="parSpace" presStyleCnt="0"/>
      <dgm:spPr/>
    </dgm:pt>
    <dgm:pt modelId="{81EFA4BB-80E7-7C45-8316-770BD1358232}" type="pres">
      <dgm:prSet presAssocID="{48D91E8F-9AEF-8540-B644-ABE6B9CDEAB6}" presName="parTxOnly" presStyleLbl="node1" presStyleIdx="1" presStyleCnt="4" custLinFactNeighborX="2215">
        <dgm:presLayoutVars>
          <dgm:bulletEnabled val="1"/>
        </dgm:presLayoutVars>
      </dgm:prSet>
      <dgm:spPr/>
    </dgm:pt>
    <dgm:pt modelId="{F4178C6B-6F01-D848-AE57-FF2791E1D5A9}" type="pres">
      <dgm:prSet presAssocID="{1BB13E29-C5F2-7147-B82A-5E994B1DA5C9}" presName="parSpace" presStyleCnt="0"/>
      <dgm:spPr/>
    </dgm:pt>
    <dgm:pt modelId="{68508BD7-EFFD-E34E-9284-0ADD1AAF5082}" type="pres">
      <dgm:prSet presAssocID="{06B14349-E678-0142-BF76-382FC2687FD1}" presName="parTxOnly" presStyleLbl="node1" presStyleIdx="2" presStyleCnt="4">
        <dgm:presLayoutVars>
          <dgm:bulletEnabled val="1"/>
        </dgm:presLayoutVars>
      </dgm:prSet>
      <dgm:spPr/>
    </dgm:pt>
    <dgm:pt modelId="{E5967F03-6CB5-3142-85DF-0E4B31AF23C8}" type="pres">
      <dgm:prSet presAssocID="{13A3D67D-8BB2-6A40-9BD8-1D0F22496D67}" presName="parSpace" presStyleCnt="0"/>
      <dgm:spPr/>
    </dgm:pt>
    <dgm:pt modelId="{BBA7FC86-3E72-6843-9ED5-8F745BDA1850}" type="pres">
      <dgm:prSet presAssocID="{32B9F8B3-301F-0047-BB4D-80488D298D7E}" presName="parTxOnly" presStyleLbl="node1" presStyleIdx="3" presStyleCnt="4">
        <dgm:presLayoutVars>
          <dgm:bulletEnabled val="1"/>
        </dgm:presLayoutVars>
      </dgm:prSet>
      <dgm:spPr/>
    </dgm:pt>
  </dgm:ptLst>
  <dgm:cxnLst>
    <dgm:cxn modelId="{995BFD05-24D6-0B42-A2DE-BB60DC3E804F}" type="presOf" srcId="{32B9F8B3-301F-0047-BB4D-80488D298D7E}" destId="{BBA7FC86-3E72-6843-9ED5-8F745BDA1850}" srcOrd="0" destOrd="0" presId="urn:microsoft.com/office/officeart/2005/8/layout/hChevron3"/>
    <dgm:cxn modelId="{46552121-ECA5-2847-9D92-2CCD1E671E0F}" type="presOf" srcId="{06B14349-E678-0142-BF76-382FC2687FD1}" destId="{68508BD7-EFFD-E34E-9284-0ADD1AAF5082}" srcOrd="0" destOrd="0" presId="urn:microsoft.com/office/officeart/2005/8/layout/hChevron3"/>
    <dgm:cxn modelId="{7146FD39-E8F0-9847-92BC-008AA6DF8548}" srcId="{0261C659-5906-E44A-8834-74107FAD8D0D}" destId="{CFB7F387-9F61-3749-9855-2E2121FEB5C5}" srcOrd="0" destOrd="0" parTransId="{9C8DAC13-D76C-C944-A275-9F79551F56C3}" sibTransId="{9A2FD4E4-2DA8-1F4D-8D5D-74496F2AABD7}"/>
    <dgm:cxn modelId="{B097AB42-63FD-8744-8AB4-A59DC4957F25}" type="presOf" srcId="{48D91E8F-9AEF-8540-B644-ABE6B9CDEAB6}" destId="{81EFA4BB-80E7-7C45-8316-770BD1358232}" srcOrd="0" destOrd="0" presId="urn:microsoft.com/office/officeart/2005/8/layout/hChevron3"/>
    <dgm:cxn modelId="{09002CB3-93CD-2A46-8408-4DE10BF9D215}" srcId="{0261C659-5906-E44A-8834-74107FAD8D0D}" destId="{06B14349-E678-0142-BF76-382FC2687FD1}" srcOrd="2" destOrd="0" parTransId="{259DB609-79E4-8C41-8386-3E93900D834F}" sibTransId="{13A3D67D-8BB2-6A40-9BD8-1D0F22496D67}"/>
    <dgm:cxn modelId="{236532C3-AE56-0741-8F7D-9D6D88913AEB}" srcId="{0261C659-5906-E44A-8834-74107FAD8D0D}" destId="{32B9F8B3-301F-0047-BB4D-80488D298D7E}" srcOrd="3" destOrd="0" parTransId="{2FA2CF70-1CFB-4F48-9EE2-7C8AD53A5E05}" sibTransId="{3A96A0AF-D91D-E74D-A61D-3B5B7104B37D}"/>
    <dgm:cxn modelId="{96C063DE-EE2B-4B4D-8204-46BDE59C390E}" type="presOf" srcId="{CFB7F387-9F61-3749-9855-2E2121FEB5C5}" destId="{D81BCD54-9EB0-314D-80F4-3099A98D8A96}" srcOrd="0" destOrd="0" presId="urn:microsoft.com/office/officeart/2005/8/layout/hChevron3"/>
    <dgm:cxn modelId="{6CA1B9E2-BE4E-D24D-95DF-CA3AC9BE20A9}" srcId="{0261C659-5906-E44A-8834-74107FAD8D0D}" destId="{48D91E8F-9AEF-8540-B644-ABE6B9CDEAB6}" srcOrd="1" destOrd="0" parTransId="{717A1331-AD3E-FA42-A14B-840171A31BE9}" sibTransId="{1BB13E29-C5F2-7147-B82A-5E994B1DA5C9}"/>
    <dgm:cxn modelId="{ED0F4AEB-60FD-684D-B0D7-F3222F8697DC}" type="presOf" srcId="{0261C659-5906-E44A-8834-74107FAD8D0D}" destId="{5D83B3B1-4EBF-2649-BD29-4DA5482DE9F2}" srcOrd="0" destOrd="0" presId="urn:microsoft.com/office/officeart/2005/8/layout/hChevron3"/>
    <dgm:cxn modelId="{99868945-38DD-864E-A41F-6A761F6B192E}" type="presParOf" srcId="{5D83B3B1-4EBF-2649-BD29-4DA5482DE9F2}" destId="{D81BCD54-9EB0-314D-80F4-3099A98D8A96}" srcOrd="0" destOrd="0" presId="urn:microsoft.com/office/officeart/2005/8/layout/hChevron3"/>
    <dgm:cxn modelId="{0AEE49A3-2A35-7949-99E9-43248CD556F3}" type="presParOf" srcId="{5D83B3B1-4EBF-2649-BD29-4DA5482DE9F2}" destId="{5E54AB88-7A88-974D-A694-B20065D0D4DE}" srcOrd="1" destOrd="0" presId="urn:microsoft.com/office/officeart/2005/8/layout/hChevron3"/>
    <dgm:cxn modelId="{26D2937C-9FB0-D543-B196-DE8BBAC6E0F0}" type="presParOf" srcId="{5D83B3B1-4EBF-2649-BD29-4DA5482DE9F2}" destId="{81EFA4BB-80E7-7C45-8316-770BD1358232}" srcOrd="2" destOrd="0" presId="urn:microsoft.com/office/officeart/2005/8/layout/hChevron3"/>
    <dgm:cxn modelId="{B9A11AEF-8DAC-EE48-A021-DE8704D15D35}" type="presParOf" srcId="{5D83B3B1-4EBF-2649-BD29-4DA5482DE9F2}" destId="{F4178C6B-6F01-D848-AE57-FF2791E1D5A9}" srcOrd="3" destOrd="0" presId="urn:microsoft.com/office/officeart/2005/8/layout/hChevron3"/>
    <dgm:cxn modelId="{495AF7F3-18B2-6F42-A68F-2DF5872B9BFA}" type="presParOf" srcId="{5D83B3B1-4EBF-2649-BD29-4DA5482DE9F2}" destId="{68508BD7-EFFD-E34E-9284-0ADD1AAF5082}" srcOrd="4" destOrd="0" presId="urn:microsoft.com/office/officeart/2005/8/layout/hChevron3"/>
    <dgm:cxn modelId="{4C241C9A-17CE-D342-BB87-84BEC6307B7F}" type="presParOf" srcId="{5D83B3B1-4EBF-2649-BD29-4DA5482DE9F2}" destId="{E5967F03-6CB5-3142-85DF-0E4B31AF23C8}" srcOrd="5" destOrd="0" presId="urn:microsoft.com/office/officeart/2005/8/layout/hChevron3"/>
    <dgm:cxn modelId="{39F24E43-3386-D34D-A1D8-B1060E0A6807}" type="presParOf" srcId="{5D83B3B1-4EBF-2649-BD29-4DA5482DE9F2}" destId="{BBA7FC86-3E72-6843-9ED5-8F745BDA1850}" srcOrd="6" destOrd="0" presId="urn:microsoft.com/office/officeart/2005/8/layout/hChevron3"/>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61C659-5906-E44A-8834-74107FAD8D0D}" type="doc">
      <dgm:prSet loTypeId="urn:microsoft.com/office/officeart/2005/8/layout/hChevron3" loCatId="" qsTypeId="urn:microsoft.com/office/officeart/2005/8/quickstyle/simple1" qsCatId="simple" csTypeId="urn:microsoft.com/office/officeart/2005/8/colors/accent0_3" csCatId="mainScheme" phldr="1"/>
      <dgm:spPr/>
    </dgm:pt>
    <dgm:pt modelId="{CFB7F387-9F61-3749-9855-2E2121FEB5C5}">
      <dgm:prSet phldrT="[Texte]" custT="1"/>
      <dgm:spPr>
        <a:solidFill>
          <a:srgbClr val="005799"/>
        </a:solidFill>
      </dgm:spPr>
      <dgm:t>
        <a:bodyPr/>
        <a:lstStyle/>
        <a:p>
          <a:r>
            <a:rPr lang="en-CA" sz="1400" noProof="0">
              <a:latin typeface="Inter 28pt" panose="020B0604020202020204" charset="0"/>
              <a:ea typeface="Inter 28pt" panose="020B0604020202020204" charset="0"/>
              <a:cs typeface="Arial" panose="020B0604020202020204" pitchFamily="34" charset="0"/>
            </a:rPr>
            <a:t>Monitoring &amp; Reporting Programs</a:t>
          </a:r>
          <a:endParaRPr lang="en-CA" sz="1400" noProof="0">
            <a:latin typeface="Inter 28pt" panose="020B0604020202020204" charset="0"/>
            <a:ea typeface="Inter 28pt" panose="020B0604020202020204" charset="0"/>
          </a:endParaRPr>
        </a:p>
      </dgm:t>
    </dgm:pt>
    <dgm:pt modelId="{9C8DAC13-D76C-C944-A275-9F79551F56C3}" type="parTrans" cxnId="{7146FD39-E8F0-9847-92BC-008AA6DF8548}">
      <dgm:prSet/>
      <dgm:spPr/>
      <dgm:t>
        <a:bodyPr/>
        <a:lstStyle/>
        <a:p>
          <a:endParaRPr lang="fr-CA">
            <a:latin typeface="Montserrat" pitchFamily="2" charset="77"/>
          </a:endParaRPr>
        </a:p>
      </dgm:t>
    </dgm:pt>
    <dgm:pt modelId="{9A2FD4E4-2DA8-1F4D-8D5D-74496F2AABD7}" type="sibTrans" cxnId="{7146FD39-E8F0-9847-92BC-008AA6DF8548}">
      <dgm:prSet/>
      <dgm:spPr/>
      <dgm:t>
        <a:bodyPr/>
        <a:lstStyle/>
        <a:p>
          <a:endParaRPr lang="fr-CA">
            <a:latin typeface="Montserrat" pitchFamily="2" charset="77"/>
          </a:endParaRPr>
        </a:p>
      </dgm:t>
    </dgm:pt>
    <dgm:pt modelId="{48D91E8F-9AEF-8540-B644-ABE6B9CDEAB6}">
      <dgm:prSet phldrT="[Texte]" custT="1"/>
      <dgm:spPr>
        <a:solidFill>
          <a:srgbClr val="004070"/>
        </a:solidFill>
      </dgm:spPr>
      <dgm:t>
        <a:bodyPr/>
        <a:lstStyle/>
        <a:p>
          <a:r>
            <a:rPr lang="en-CA" sz="1400" noProof="0">
              <a:latin typeface="Inter 28pt" panose="020B0604020202020204" charset="0"/>
              <a:ea typeface="Inter 28pt" panose="020B0604020202020204" charset="0"/>
              <a:cs typeface="Arial" panose="020B0604020202020204" pitchFamily="34" charset="0"/>
            </a:rPr>
            <a:t>Final TATMP</a:t>
          </a:r>
          <a:endParaRPr lang="en-CA" sz="1400" noProof="0">
            <a:latin typeface="Inter 28pt" panose="020B0604020202020204" charset="0"/>
            <a:ea typeface="Inter 28pt" panose="020B0604020202020204" charset="0"/>
          </a:endParaRPr>
        </a:p>
      </dgm:t>
    </dgm:pt>
    <dgm:pt modelId="{717A1331-AD3E-FA42-A14B-840171A31BE9}" type="parTrans" cxnId="{6CA1B9E2-BE4E-D24D-95DF-CA3AC9BE20A9}">
      <dgm:prSet/>
      <dgm:spPr/>
      <dgm:t>
        <a:bodyPr/>
        <a:lstStyle/>
        <a:p>
          <a:endParaRPr lang="fr-CA">
            <a:latin typeface="Montserrat" pitchFamily="2" charset="77"/>
          </a:endParaRPr>
        </a:p>
      </dgm:t>
    </dgm:pt>
    <dgm:pt modelId="{1BB13E29-C5F2-7147-B82A-5E994B1DA5C9}" type="sibTrans" cxnId="{6CA1B9E2-BE4E-D24D-95DF-CA3AC9BE20A9}">
      <dgm:prSet/>
      <dgm:spPr/>
      <dgm:t>
        <a:bodyPr/>
        <a:lstStyle/>
        <a:p>
          <a:endParaRPr lang="fr-CA">
            <a:latin typeface="Montserrat" pitchFamily="2" charset="77"/>
          </a:endParaRPr>
        </a:p>
      </dgm:t>
    </dgm:pt>
    <dgm:pt modelId="{5D83B3B1-4EBF-2649-BD29-4DA5482DE9F2}" type="pres">
      <dgm:prSet presAssocID="{0261C659-5906-E44A-8834-74107FAD8D0D}" presName="Name0" presStyleCnt="0">
        <dgm:presLayoutVars>
          <dgm:dir/>
          <dgm:resizeHandles val="exact"/>
        </dgm:presLayoutVars>
      </dgm:prSet>
      <dgm:spPr/>
    </dgm:pt>
    <dgm:pt modelId="{D81BCD54-9EB0-314D-80F4-3099A98D8A96}" type="pres">
      <dgm:prSet presAssocID="{CFB7F387-9F61-3749-9855-2E2121FEB5C5}" presName="parTxOnly" presStyleLbl="node1" presStyleIdx="0" presStyleCnt="2" custLinFactNeighborX="3936">
        <dgm:presLayoutVars>
          <dgm:bulletEnabled val="1"/>
        </dgm:presLayoutVars>
      </dgm:prSet>
      <dgm:spPr/>
    </dgm:pt>
    <dgm:pt modelId="{5E54AB88-7A88-974D-A694-B20065D0D4DE}" type="pres">
      <dgm:prSet presAssocID="{9A2FD4E4-2DA8-1F4D-8D5D-74496F2AABD7}" presName="parSpace" presStyleCnt="0"/>
      <dgm:spPr/>
    </dgm:pt>
    <dgm:pt modelId="{81EFA4BB-80E7-7C45-8316-770BD1358232}" type="pres">
      <dgm:prSet presAssocID="{48D91E8F-9AEF-8540-B644-ABE6B9CDEAB6}" presName="parTxOnly" presStyleLbl="node1" presStyleIdx="1" presStyleCnt="2" custLinFactNeighborX="2215">
        <dgm:presLayoutVars>
          <dgm:bulletEnabled val="1"/>
        </dgm:presLayoutVars>
      </dgm:prSet>
      <dgm:spPr/>
    </dgm:pt>
  </dgm:ptLst>
  <dgm:cxnLst>
    <dgm:cxn modelId="{7146FD39-E8F0-9847-92BC-008AA6DF8548}" srcId="{0261C659-5906-E44A-8834-74107FAD8D0D}" destId="{CFB7F387-9F61-3749-9855-2E2121FEB5C5}" srcOrd="0" destOrd="0" parTransId="{9C8DAC13-D76C-C944-A275-9F79551F56C3}" sibTransId="{9A2FD4E4-2DA8-1F4D-8D5D-74496F2AABD7}"/>
    <dgm:cxn modelId="{B097AB42-63FD-8744-8AB4-A59DC4957F25}" type="presOf" srcId="{48D91E8F-9AEF-8540-B644-ABE6B9CDEAB6}" destId="{81EFA4BB-80E7-7C45-8316-770BD1358232}" srcOrd="0" destOrd="0" presId="urn:microsoft.com/office/officeart/2005/8/layout/hChevron3"/>
    <dgm:cxn modelId="{96C063DE-EE2B-4B4D-8204-46BDE59C390E}" type="presOf" srcId="{CFB7F387-9F61-3749-9855-2E2121FEB5C5}" destId="{D81BCD54-9EB0-314D-80F4-3099A98D8A96}" srcOrd="0" destOrd="0" presId="urn:microsoft.com/office/officeart/2005/8/layout/hChevron3"/>
    <dgm:cxn modelId="{6CA1B9E2-BE4E-D24D-95DF-CA3AC9BE20A9}" srcId="{0261C659-5906-E44A-8834-74107FAD8D0D}" destId="{48D91E8F-9AEF-8540-B644-ABE6B9CDEAB6}" srcOrd="1" destOrd="0" parTransId="{717A1331-AD3E-FA42-A14B-840171A31BE9}" sibTransId="{1BB13E29-C5F2-7147-B82A-5E994B1DA5C9}"/>
    <dgm:cxn modelId="{ED0F4AEB-60FD-684D-B0D7-F3222F8697DC}" type="presOf" srcId="{0261C659-5906-E44A-8834-74107FAD8D0D}" destId="{5D83B3B1-4EBF-2649-BD29-4DA5482DE9F2}" srcOrd="0" destOrd="0" presId="urn:microsoft.com/office/officeart/2005/8/layout/hChevron3"/>
    <dgm:cxn modelId="{99868945-38DD-864E-A41F-6A761F6B192E}" type="presParOf" srcId="{5D83B3B1-4EBF-2649-BD29-4DA5482DE9F2}" destId="{D81BCD54-9EB0-314D-80F4-3099A98D8A96}" srcOrd="0" destOrd="0" presId="urn:microsoft.com/office/officeart/2005/8/layout/hChevron3"/>
    <dgm:cxn modelId="{0AEE49A3-2A35-7949-99E9-43248CD556F3}" type="presParOf" srcId="{5D83B3B1-4EBF-2649-BD29-4DA5482DE9F2}" destId="{5E54AB88-7A88-974D-A694-B20065D0D4DE}" srcOrd="1" destOrd="0" presId="urn:microsoft.com/office/officeart/2005/8/layout/hChevron3"/>
    <dgm:cxn modelId="{26D2937C-9FB0-D543-B196-DE8BBAC6E0F0}" type="presParOf" srcId="{5D83B3B1-4EBF-2649-BD29-4DA5482DE9F2}" destId="{81EFA4BB-80E7-7C45-8316-770BD1358232}" srcOrd="2" destOrd="0" presId="urn:microsoft.com/office/officeart/2005/8/layout/hChevron3"/>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BCD54-9EB0-314D-80F4-3099A98D8A96}">
      <dsp:nvSpPr>
        <dsp:cNvPr id="0" name=""/>
        <dsp:cNvSpPr/>
      </dsp:nvSpPr>
      <dsp:spPr>
        <a:xfrm>
          <a:off x="26729" y="0"/>
          <a:ext cx="3013884" cy="926381"/>
        </a:xfrm>
        <a:prstGeom prst="homePlate">
          <a:avLst/>
        </a:prstGeom>
        <a:solidFill>
          <a:srgbClr val="00407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CA" sz="1400" kern="1200" noProof="0">
              <a:latin typeface="Inter 28pt" panose="020B0604020202020204" charset="0"/>
              <a:ea typeface="Inter 28pt" panose="020B0604020202020204" charset="0"/>
              <a:cs typeface="Arial" panose="020B0604020202020204" pitchFamily="34" charset="0"/>
            </a:rPr>
            <a:t>Initiation &amp; Background Review</a:t>
          </a:r>
          <a:endParaRPr lang="en-CA" sz="1400" kern="1200" noProof="0">
            <a:latin typeface="Inter 28pt" panose="020B0604020202020204" charset="0"/>
            <a:ea typeface="Inter 28pt" panose="020B0604020202020204" charset="0"/>
          </a:endParaRPr>
        </a:p>
      </dsp:txBody>
      <dsp:txXfrm>
        <a:off x="26729" y="0"/>
        <a:ext cx="2782289" cy="926381"/>
      </dsp:txXfrm>
    </dsp:sp>
    <dsp:sp modelId="{81EFA4BB-80E7-7C45-8316-770BD1358232}">
      <dsp:nvSpPr>
        <dsp:cNvPr id="0" name=""/>
        <dsp:cNvSpPr/>
      </dsp:nvSpPr>
      <dsp:spPr>
        <a:xfrm>
          <a:off x="2427462" y="0"/>
          <a:ext cx="3013884" cy="926381"/>
        </a:xfrm>
        <a:prstGeom prst="chevron">
          <a:avLst/>
        </a:prstGeom>
        <a:solidFill>
          <a:srgbClr val="005799"/>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CA" sz="1400" kern="1200" noProof="0">
              <a:latin typeface="Inter 28pt" panose="020B0604020202020204" charset="0"/>
              <a:ea typeface="Inter 28pt" panose="020B0604020202020204" charset="0"/>
              <a:cs typeface="Arial" panose="020B0604020202020204" pitchFamily="34" charset="0"/>
            </a:rPr>
            <a:t>Development of Active Transportation Network</a:t>
          </a:r>
          <a:endParaRPr lang="en-CA" sz="1400" kern="1200" noProof="0">
            <a:latin typeface="Inter 28pt" panose="020B0604020202020204" charset="0"/>
            <a:ea typeface="Inter 28pt" panose="020B0604020202020204" charset="0"/>
          </a:endParaRPr>
        </a:p>
      </dsp:txBody>
      <dsp:txXfrm>
        <a:off x="2890653" y="0"/>
        <a:ext cx="2087503" cy="926381"/>
      </dsp:txXfrm>
    </dsp:sp>
    <dsp:sp modelId="{68508BD7-EFFD-E34E-9284-0ADD1AAF5082}">
      <dsp:nvSpPr>
        <dsp:cNvPr id="0" name=""/>
        <dsp:cNvSpPr/>
      </dsp:nvSpPr>
      <dsp:spPr>
        <a:xfrm>
          <a:off x="4825218" y="0"/>
          <a:ext cx="3013884" cy="926381"/>
        </a:xfrm>
        <a:prstGeom prst="chevron">
          <a:avLst/>
        </a:prstGeom>
        <a:solidFill>
          <a:srgbClr val="00407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CA" sz="1400" kern="1200" noProof="0">
              <a:latin typeface="Inter 28pt" panose="020B0604020202020204" charset="0"/>
              <a:ea typeface="Inter 28pt" panose="020B0604020202020204" charset="0"/>
              <a:cs typeface="Arial" panose="020B0604020202020204" pitchFamily="34" charset="0"/>
            </a:rPr>
            <a:t>Policies Framework and Programs</a:t>
          </a:r>
          <a:endParaRPr lang="en-CA" sz="1400" kern="1200" noProof="0">
            <a:latin typeface="Inter 28pt" panose="020B0604020202020204" charset="0"/>
            <a:ea typeface="Inter 28pt" panose="020B0604020202020204" charset="0"/>
          </a:endParaRPr>
        </a:p>
      </dsp:txBody>
      <dsp:txXfrm>
        <a:off x="5288409" y="0"/>
        <a:ext cx="2087503" cy="926381"/>
      </dsp:txXfrm>
    </dsp:sp>
    <dsp:sp modelId="{BBA7FC86-3E72-6843-9ED5-8F745BDA1850}">
      <dsp:nvSpPr>
        <dsp:cNvPr id="0" name=""/>
        <dsp:cNvSpPr/>
      </dsp:nvSpPr>
      <dsp:spPr>
        <a:xfrm>
          <a:off x="7236325" y="0"/>
          <a:ext cx="3013884" cy="926381"/>
        </a:xfrm>
        <a:prstGeom prst="chevron">
          <a:avLst/>
        </a:prstGeom>
        <a:solidFill>
          <a:srgbClr val="005799"/>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CA" sz="1400" kern="1200" noProof="0">
              <a:latin typeface="Inter 28pt" panose="020B0604020202020204" charset="0"/>
              <a:ea typeface="Inter 28pt" panose="020B0604020202020204" charset="0"/>
              <a:cs typeface="Arial" panose="020B0604020202020204" pitchFamily="34" charset="0"/>
            </a:rPr>
            <a:t>Implementation Strategies</a:t>
          </a:r>
          <a:endParaRPr lang="en-CA" sz="1400" kern="1200" noProof="0">
            <a:latin typeface="Inter 28pt" panose="020B0604020202020204" charset="0"/>
            <a:ea typeface="Inter 28pt" panose="020B0604020202020204" charset="0"/>
          </a:endParaRPr>
        </a:p>
      </dsp:txBody>
      <dsp:txXfrm>
        <a:off x="7699516" y="0"/>
        <a:ext cx="2087503" cy="9263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BCD54-9EB0-314D-80F4-3099A98D8A96}">
      <dsp:nvSpPr>
        <dsp:cNvPr id="0" name=""/>
        <dsp:cNvSpPr/>
      </dsp:nvSpPr>
      <dsp:spPr>
        <a:xfrm>
          <a:off x="35916" y="0"/>
          <a:ext cx="3870176" cy="961177"/>
        </a:xfrm>
        <a:prstGeom prst="homePlate">
          <a:avLst/>
        </a:prstGeom>
        <a:solidFill>
          <a:srgbClr val="005799"/>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en-CA" sz="1400" kern="1200" noProof="0">
              <a:latin typeface="Inter 28pt" panose="020B0604020202020204" charset="0"/>
              <a:ea typeface="Inter 28pt" panose="020B0604020202020204" charset="0"/>
              <a:cs typeface="Arial" panose="020B0604020202020204" pitchFamily="34" charset="0"/>
            </a:rPr>
            <a:t>Monitoring &amp; Reporting Programs</a:t>
          </a:r>
          <a:endParaRPr lang="en-CA" sz="1400" kern="1200" noProof="0">
            <a:latin typeface="Inter 28pt" panose="020B0604020202020204" charset="0"/>
            <a:ea typeface="Inter 28pt" panose="020B0604020202020204" charset="0"/>
          </a:endParaRPr>
        </a:p>
      </dsp:txBody>
      <dsp:txXfrm>
        <a:off x="35916" y="0"/>
        <a:ext cx="3629882" cy="961177"/>
      </dsp:txXfrm>
    </dsp:sp>
    <dsp:sp modelId="{81EFA4BB-80E7-7C45-8316-770BD1358232}">
      <dsp:nvSpPr>
        <dsp:cNvPr id="0" name=""/>
        <dsp:cNvSpPr/>
      </dsp:nvSpPr>
      <dsp:spPr>
        <a:xfrm>
          <a:off x="3107042" y="0"/>
          <a:ext cx="3870176" cy="961177"/>
        </a:xfrm>
        <a:prstGeom prst="chevron">
          <a:avLst/>
        </a:prstGeom>
        <a:solidFill>
          <a:srgbClr val="00407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CA" sz="1400" kern="1200" noProof="0">
              <a:latin typeface="Inter 28pt" panose="020B0604020202020204" charset="0"/>
              <a:ea typeface="Inter 28pt" panose="020B0604020202020204" charset="0"/>
              <a:cs typeface="Arial" panose="020B0604020202020204" pitchFamily="34" charset="0"/>
            </a:rPr>
            <a:t>Final TATMP</a:t>
          </a:r>
          <a:endParaRPr lang="en-CA" sz="1400" kern="1200" noProof="0">
            <a:latin typeface="Inter 28pt" panose="020B0604020202020204" charset="0"/>
            <a:ea typeface="Inter 28pt" panose="020B0604020202020204" charset="0"/>
          </a:endParaRPr>
        </a:p>
      </dsp:txBody>
      <dsp:txXfrm>
        <a:off x="3587631" y="0"/>
        <a:ext cx="2908999" cy="96117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9541AB-869A-4163-AAA6-DA48C282CB95}" type="datetimeFigureOut">
              <a:rPr lang="en-CA" smtClean="0"/>
              <a:t>2026-03-12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0E4527-63D4-41F4-953F-8CCACBAC31FE}" type="slidenum">
              <a:rPr lang="en-CA" smtClean="0"/>
              <a:t>‹#›</a:t>
            </a:fld>
            <a:endParaRPr lang="en-CA"/>
          </a:p>
        </p:txBody>
      </p:sp>
    </p:spTree>
    <p:extLst>
      <p:ext uri="{BB962C8B-B14F-4D97-AF65-F5344CB8AC3E}">
        <p14:creationId xmlns:p14="http://schemas.microsoft.com/office/powerpoint/2010/main" val="3267036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2652B-1C7E-C545-8DEA-9158C4CF1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40FD6-D71B-9779-4691-574024401B6F}"/>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6B4D39C-B2D5-8D00-11E8-8902C1F9298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kern="1200">
              <a:solidFill>
                <a:schemeClr val="tx1"/>
              </a:solidFill>
              <a:effectLst/>
              <a:latin typeface="+mn-lt"/>
              <a:ea typeface="+mn-ea"/>
              <a:cs typeface="+mn-cs"/>
            </a:endParaRPr>
          </a:p>
          <a:p>
            <a:endParaRPr lang="en-CA"/>
          </a:p>
        </p:txBody>
      </p:sp>
      <p:sp>
        <p:nvSpPr>
          <p:cNvPr id="4" name="Slide Number Placeholder 3">
            <a:extLst>
              <a:ext uri="{FF2B5EF4-FFF2-40B4-BE49-F238E27FC236}">
                <a16:creationId xmlns:a16="http://schemas.microsoft.com/office/drawing/2014/main" id="{B45DBE3A-2608-8534-D29D-CF619A2DA312}"/>
              </a:ext>
            </a:extLst>
          </p:cNvPr>
          <p:cNvSpPr>
            <a:spLocks noGrp="1"/>
          </p:cNvSpPr>
          <p:nvPr>
            <p:ph type="sldNum" sz="quarter" idx="5"/>
          </p:nvPr>
        </p:nvSpPr>
        <p:spPr/>
        <p:txBody>
          <a:bodyPr/>
          <a:lstStyle/>
          <a:p>
            <a:fld id="{B80E4527-63D4-41F4-953F-8CCACBAC31FE}" type="slidenum">
              <a:rPr lang="en-CA" smtClean="0"/>
              <a:t>4</a:t>
            </a:fld>
            <a:endParaRPr lang="en-CA"/>
          </a:p>
        </p:txBody>
      </p:sp>
    </p:spTree>
    <p:extLst>
      <p:ext uri="{BB962C8B-B14F-4D97-AF65-F5344CB8AC3E}">
        <p14:creationId xmlns:p14="http://schemas.microsoft.com/office/powerpoint/2010/main" val="2603948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0E4527-63D4-41F4-953F-8CCACBAC31FE}" type="slidenum">
              <a:rPr lang="en-CA" smtClean="0"/>
              <a:t>8</a:t>
            </a:fld>
            <a:endParaRPr lang="en-CA"/>
          </a:p>
        </p:txBody>
      </p:sp>
    </p:spTree>
    <p:extLst>
      <p:ext uri="{BB962C8B-B14F-4D97-AF65-F5344CB8AC3E}">
        <p14:creationId xmlns:p14="http://schemas.microsoft.com/office/powerpoint/2010/main" val="366937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B80E4527-63D4-41F4-953F-8CCACBAC31FE}" type="slidenum">
              <a:rPr lang="en-CA" smtClean="0"/>
              <a:t>12</a:t>
            </a:fld>
            <a:endParaRPr lang="en-CA"/>
          </a:p>
        </p:txBody>
      </p:sp>
    </p:spTree>
    <p:extLst>
      <p:ext uri="{BB962C8B-B14F-4D97-AF65-F5344CB8AC3E}">
        <p14:creationId xmlns:p14="http://schemas.microsoft.com/office/powerpoint/2010/main" val="988356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4CFA6-DD57-D0C5-C64B-6E15F6F1A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34D7B-0492-7DF0-9CB1-3FF84CA74A2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4765EA04-8028-C7CB-09C6-7A134BCD1E6C}"/>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20A1A9B1-AADC-DF0E-C23C-B8435B354861}"/>
              </a:ext>
            </a:extLst>
          </p:cNvPr>
          <p:cNvSpPr>
            <a:spLocks noGrp="1"/>
          </p:cNvSpPr>
          <p:nvPr>
            <p:ph type="sldNum" sz="quarter" idx="5"/>
          </p:nvPr>
        </p:nvSpPr>
        <p:spPr/>
        <p:txBody>
          <a:bodyPr/>
          <a:lstStyle/>
          <a:p>
            <a:fld id="{B80E4527-63D4-41F4-953F-8CCACBAC31FE}" type="slidenum">
              <a:rPr lang="en-CA" smtClean="0"/>
              <a:t>13</a:t>
            </a:fld>
            <a:endParaRPr lang="en-CA"/>
          </a:p>
        </p:txBody>
      </p:sp>
    </p:spTree>
    <p:extLst>
      <p:ext uri="{BB962C8B-B14F-4D97-AF65-F5344CB8AC3E}">
        <p14:creationId xmlns:p14="http://schemas.microsoft.com/office/powerpoint/2010/main" val="3553960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A6AD2-91D2-B826-85BA-4757E85C1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6AA79-6C9C-4CFD-A598-E3389649052F}"/>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7F8C9E44-644B-082D-FA28-890E2F56AB5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989A4DBA-780A-7291-A783-8EE7952C104E}"/>
              </a:ext>
            </a:extLst>
          </p:cNvPr>
          <p:cNvSpPr>
            <a:spLocks noGrp="1"/>
          </p:cNvSpPr>
          <p:nvPr>
            <p:ph type="sldNum" sz="quarter" idx="5"/>
          </p:nvPr>
        </p:nvSpPr>
        <p:spPr/>
        <p:txBody>
          <a:bodyPr/>
          <a:lstStyle/>
          <a:p>
            <a:fld id="{B80E4527-63D4-41F4-953F-8CCACBAC31FE}" type="slidenum">
              <a:rPr lang="en-CA" smtClean="0"/>
              <a:t>14</a:t>
            </a:fld>
            <a:endParaRPr lang="en-CA"/>
          </a:p>
        </p:txBody>
      </p:sp>
    </p:spTree>
    <p:extLst>
      <p:ext uri="{BB962C8B-B14F-4D97-AF65-F5344CB8AC3E}">
        <p14:creationId xmlns:p14="http://schemas.microsoft.com/office/powerpoint/2010/main" val="1575935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468FF-7C41-03BF-49D1-98091D92C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64795-F29D-B4B6-C542-6670F32C81E7}"/>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717C6870-D72E-23CE-7617-B6B8C25298E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96605748-2E2F-DB99-5B61-03C53436F7F4}"/>
              </a:ext>
            </a:extLst>
          </p:cNvPr>
          <p:cNvSpPr>
            <a:spLocks noGrp="1"/>
          </p:cNvSpPr>
          <p:nvPr>
            <p:ph type="sldNum" sz="quarter" idx="5"/>
          </p:nvPr>
        </p:nvSpPr>
        <p:spPr/>
        <p:txBody>
          <a:bodyPr/>
          <a:lstStyle/>
          <a:p>
            <a:fld id="{B80E4527-63D4-41F4-953F-8CCACBAC31FE}" type="slidenum">
              <a:rPr lang="en-CA" smtClean="0"/>
              <a:t>15</a:t>
            </a:fld>
            <a:endParaRPr lang="en-CA"/>
          </a:p>
        </p:txBody>
      </p:sp>
    </p:spTree>
    <p:extLst>
      <p:ext uri="{BB962C8B-B14F-4D97-AF65-F5344CB8AC3E}">
        <p14:creationId xmlns:p14="http://schemas.microsoft.com/office/powerpoint/2010/main" val="2204955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FDE4-DF9D-70E1-929D-F8B4A5049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A3F75-9B10-9B56-96E3-E23F3AA46947}"/>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69BFD8CC-DD62-11D2-8C64-EC823B4FFC23}"/>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C1DBBCF-C592-8BA2-32E9-8F347356BBCA}"/>
              </a:ext>
            </a:extLst>
          </p:cNvPr>
          <p:cNvSpPr>
            <a:spLocks noGrp="1"/>
          </p:cNvSpPr>
          <p:nvPr>
            <p:ph type="sldNum" sz="quarter" idx="5"/>
          </p:nvPr>
        </p:nvSpPr>
        <p:spPr/>
        <p:txBody>
          <a:bodyPr/>
          <a:lstStyle/>
          <a:p>
            <a:fld id="{B80E4527-63D4-41F4-953F-8CCACBAC31FE}" type="slidenum">
              <a:rPr lang="en-CA" smtClean="0"/>
              <a:t>16</a:t>
            </a:fld>
            <a:endParaRPr lang="en-CA"/>
          </a:p>
        </p:txBody>
      </p:sp>
    </p:spTree>
    <p:extLst>
      <p:ext uri="{BB962C8B-B14F-4D97-AF65-F5344CB8AC3E}">
        <p14:creationId xmlns:p14="http://schemas.microsoft.com/office/powerpoint/2010/main" val="3357384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52844-98DB-0776-64D6-4F046D540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C5FBB-9F41-5499-4BB4-F492276F591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C006F7CA-F65B-D90A-9092-85F98E4ED989}"/>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9F8FCDF-7752-7822-C933-2048FB9BC987}"/>
              </a:ext>
            </a:extLst>
          </p:cNvPr>
          <p:cNvSpPr>
            <a:spLocks noGrp="1"/>
          </p:cNvSpPr>
          <p:nvPr>
            <p:ph type="sldNum" sz="quarter" idx="5"/>
          </p:nvPr>
        </p:nvSpPr>
        <p:spPr/>
        <p:txBody>
          <a:bodyPr/>
          <a:lstStyle/>
          <a:p>
            <a:fld id="{B80E4527-63D4-41F4-953F-8CCACBAC31FE}" type="slidenum">
              <a:rPr lang="en-CA" smtClean="0"/>
              <a:t>17</a:t>
            </a:fld>
            <a:endParaRPr lang="en-CA"/>
          </a:p>
        </p:txBody>
      </p:sp>
    </p:spTree>
    <p:extLst>
      <p:ext uri="{BB962C8B-B14F-4D97-AF65-F5344CB8AC3E}">
        <p14:creationId xmlns:p14="http://schemas.microsoft.com/office/powerpoint/2010/main" val="1959411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32D3D-3030-30EB-C9BA-841A0A1A4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928F7-1215-332F-5922-C6A3D632111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6249A7D0-E8D6-90A7-2C9E-B8B133D62B0D}"/>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AC21E135-46A9-C681-2C9A-4441F0C2C271}"/>
              </a:ext>
            </a:extLst>
          </p:cNvPr>
          <p:cNvSpPr>
            <a:spLocks noGrp="1"/>
          </p:cNvSpPr>
          <p:nvPr>
            <p:ph type="sldNum" sz="quarter" idx="5"/>
          </p:nvPr>
        </p:nvSpPr>
        <p:spPr/>
        <p:txBody>
          <a:bodyPr/>
          <a:lstStyle/>
          <a:p>
            <a:fld id="{B80E4527-63D4-41F4-953F-8CCACBAC31FE}" type="slidenum">
              <a:rPr lang="en-CA" smtClean="0"/>
              <a:t>18</a:t>
            </a:fld>
            <a:endParaRPr lang="en-CA"/>
          </a:p>
        </p:txBody>
      </p:sp>
    </p:spTree>
    <p:extLst>
      <p:ext uri="{BB962C8B-B14F-4D97-AF65-F5344CB8AC3E}">
        <p14:creationId xmlns:p14="http://schemas.microsoft.com/office/powerpoint/2010/main" val="2247544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6063A-7A18-76AD-3EBD-16F3BA871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3C920-5F50-6298-C8E2-7FB2081C1E84}"/>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B09A3EF0-7FC4-947D-310D-D5266B97864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8ADB80A5-35EB-CD3C-8DE3-BAB0A5536A48}"/>
              </a:ext>
            </a:extLst>
          </p:cNvPr>
          <p:cNvSpPr>
            <a:spLocks noGrp="1"/>
          </p:cNvSpPr>
          <p:nvPr>
            <p:ph type="sldNum" sz="quarter" idx="5"/>
          </p:nvPr>
        </p:nvSpPr>
        <p:spPr/>
        <p:txBody>
          <a:bodyPr/>
          <a:lstStyle/>
          <a:p>
            <a:fld id="{B80E4527-63D4-41F4-953F-8CCACBAC31FE}" type="slidenum">
              <a:rPr lang="en-CA" smtClean="0"/>
              <a:t>19</a:t>
            </a:fld>
            <a:endParaRPr lang="en-CA"/>
          </a:p>
        </p:txBody>
      </p:sp>
    </p:spTree>
    <p:extLst>
      <p:ext uri="{BB962C8B-B14F-4D97-AF65-F5344CB8AC3E}">
        <p14:creationId xmlns:p14="http://schemas.microsoft.com/office/powerpoint/2010/main" val="87951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6C3A7-6D69-A181-F303-1AD31C5D0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2D5EC-5D36-C365-04CA-94F6B6426CB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A079DDC2-1938-A47B-9A68-02A289842910}"/>
              </a:ext>
            </a:extLst>
          </p:cNvPr>
          <p:cNvSpPr>
            <a:spLocks noGrp="1"/>
          </p:cNvSpPr>
          <p:nvPr>
            <p:ph type="body" idx="1"/>
          </p:nvPr>
        </p:nvSpPr>
        <p:spPr/>
        <p:txBody>
          <a:bodyPr/>
          <a:lstStyle/>
          <a:p>
            <a:endParaRPr lang="en-CA" sz="1200"/>
          </a:p>
          <a:p>
            <a:pPr marL="285750" indent="-285750">
              <a:buFont typeface="Arial" panose="020B0604020202020204" pitchFamily="34" charset="0"/>
              <a:buChar char="•"/>
            </a:pPr>
            <a:r>
              <a:rPr lang="en-CA" sz="1200"/>
              <a:t>Recommended policy for </a:t>
            </a:r>
            <a:r>
              <a:rPr lang="en-CA" sz="1200" b="1"/>
              <a:t>pedestrian/cyclist crossings at trail crossings of roadways</a:t>
            </a:r>
            <a:r>
              <a:rPr lang="en-CA" sz="1200"/>
              <a:t>, </a:t>
            </a:r>
            <a:r>
              <a:rPr lang="en-CA" sz="1200" i="1"/>
              <a:t>Provide dedicated pedestrian/cyclist signals or pedestrian crossovers (PXOs) at key locations in the network where trails cross busy roadways. </a:t>
            </a:r>
          </a:p>
          <a:p>
            <a:pPr marL="285750" indent="-285750">
              <a:buFont typeface="Arial" panose="020B0604020202020204" pitchFamily="34" charset="0"/>
              <a:buChar char="•"/>
            </a:pPr>
            <a:r>
              <a:rPr lang="en-CA" sz="1200" i="1"/>
              <a:t>Dedicated crossings should be provided where trails cross collector or arterial roadways and a nearby alternative crossing is not available.</a:t>
            </a:r>
          </a:p>
          <a:p>
            <a:pPr marL="285750" indent="-285750">
              <a:buFont typeface="Arial" panose="020B0604020202020204" pitchFamily="34" charset="0"/>
              <a:buChar char="•"/>
            </a:pPr>
            <a:endParaRPr lang="en-CA" sz="1200" b="1"/>
          </a:p>
          <a:p>
            <a:pPr marL="285750" indent="-285750">
              <a:buFont typeface="Arial" panose="020B0604020202020204" pitchFamily="34" charset="0"/>
              <a:buChar char="•"/>
            </a:pPr>
            <a:r>
              <a:rPr lang="en-CA" sz="1200" b="1"/>
              <a:t>Accessibility features for intersections</a:t>
            </a:r>
            <a:r>
              <a:rPr lang="en-CA" sz="1200"/>
              <a:t>, recommended policy: </a:t>
            </a:r>
            <a:r>
              <a:rPr lang="en-CA" sz="1200" i="1"/>
              <a:t>Ensure that intersections support the use of mobility devices by introducing appropriate curb-cuts and tactile walking surface indicators (truncated domes) to improve access when entering/exiting an intersection.</a:t>
            </a:r>
          </a:p>
          <a:p>
            <a:pPr marL="285750" indent="-285750">
              <a:buFont typeface="Arial" panose="020B0604020202020204" pitchFamily="34" charset="0"/>
              <a:buChar char="•"/>
            </a:pPr>
            <a:r>
              <a:rPr lang="en-CA" sz="1200" i="1"/>
              <a:t> Develop standards for using directional tactile walking surface indicators at intersections where appropriate</a:t>
            </a:r>
            <a:r>
              <a:rPr lang="en-CA" sz="1200"/>
              <a:t>.</a:t>
            </a:r>
          </a:p>
          <a:p>
            <a:endParaRPr lang="en-CA"/>
          </a:p>
        </p:txBody>
      </p:sp>
      <p:sp>
        <p:nvSpPr>
          <p:cNvPr id="4" name="Slide Number Placeholder 3">
            <a:extLst>
              <a:ext uri="{FF2B5EF4-FFF2-40B4-BE49-F238E27FC236}">
                <a16:creationId xmlns:a16="http://schemas.microsoft.com/office/drawing/2014/main" id="{A531D0AD-E240-AE6D-F883-C46CB1F9F0C8}"/>
              </a:ext>
            </a:extLst>
          </p:cNvPr>
          <p:cNvSpPr>
            <a:spLocks noGrp="1"/>
          </p:cNvSpPr>
          <p:nvPr>
            <p:ph type="sldNum" sz="quarter" idx="5"/>
          </p:nvPr>
        </p:nvSpPr>
        <p:spPr/>
        <p:txBody>
          <a:bodyPr/>
          <a:lstStyle/>
          <a:p>
            <a:fld id="{B80E4527-63D4-41F4-953F-8CCACBAC31FE}" type="slidenum">
              <a:rPr lang="en-CA" smtClean="0"/>
              <a:t>20</a:t>
            </a:fld>
            <a:endParaRPr lang="en-CA"/>
          </a:p>
        </p:txBody>
      </p:sp>
    </p:spTree>
    <p:extLst>
      <p:ext uri="{BB962C8B-B14F-4D97-AF65-F5344CB8AC3E}">
        <p14:creationId xmlns:p14="http://schemas.microsoft.com/office/powerpoint/2010/main" val="2532086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8FF3B-3E34-9495-A8E4-41806E35B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6B7DE6-D3BF-0806-22E8-FFC3D7145B05}"/>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146E9855-F83B-2B55-1E2B-3AB05F4D213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a:t>Recommended policy for</a:t>
            </a:r>
            <a:r>
              <a:rPr lang="en-CA" sz="1200" b="1"/>
              <a:t> accessible pedestrian walking speeds when determining pedestrian crossing times, </a:t>
            </a:r>
            <a:r>
              <a:rPr lang="en-CA" sz="1200"/>
              <a:t>Ensure that appropriate timing is used for pedestrian phases at signalized intersections. Use a walking speed of 1.0 m/s to calculate the pedestrian clearance interval. Consider using a slower walking speed of 0.8 m/s in areas with high volumes of pedestrians or crossings frequently used by young children or seniors.</a:t>
            </a:r>
            <a:endParaRPr lang="en-CA" sz="1200" i="1"/>
          </a:p>
          <a:p>
            <a:endParaRPr lang="en-CA"/>
          </a:p>
        </p:txBody>
      </p:sp>
      <p:sp>
        <p:nvSpPr>
          <p:cNvPr id="4" name="Slide Number Placeholder 3">
            <a:extLst>
              <a:ext uri="{FF2B5EF4-FFF2-40B4-BE49-F238E27FC236}">
                <a16:creationId xmlns:a16="http://schemas.microsoft.com/office/drawing/2014/main" id="{E261A11D-318E-9331-F0C5-0C438C3A7B1B}"/>
              </a:ext>
            </a:extLst>
          </p:cNvPr>
          <p:cNvSpPr>
            <a:spLocks noGrp="1"/>
          </p:cNvSpPr>
          <p:nvPr>
            <p:ph type="sldNum" sz="quarter" idx="5"/>
          </p:nvPr>
        </p:nvSpPr>
        <p:spPr/>
        <p:txBody>
          <a:bodyPr/>
          <a:lstStyle/>
          <a:p>
            <a:fld id="{B80E4527-63D4-41F4-953F-8CCACBAC31FE}" type="slidenum">
              <a:rPr lang="en-CA" smtClean="0"/>
              <a:t>21</a:t>
            </a:fld>
            <a:endParaRPr lang="en-CA"/>
          </a:p>
        </p:txBody>
      </p:sp>
    </p:spTree>
    <p:extLst>
      <p:ext uri="{BB962C8B-B14F-4D97-AF65-F5344CB8AC3E}">
        <p14:creationId xmlns:p14="http://schemas.microsoft.com/office/powerpoint/2010/main" val="3445770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FF71B-299C-B8CD-EF3D-3CE8B89D3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1F154-94C1-5ABE-06CD-F4F84DECDA58}"/>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531DAE9-2E1B-C857-890A-5FD3D8A1C37F}"/>
              </a:ext>
            </a:extLst>
          </p:cNvPr>
          <p:cNvSpPr>
            <a:spLocks noGrp="1"/>
          </p:cNvSpPr>
          <p:nvPr>
            <p:ph type="body" idx="1"/>
          </p:nvPr>
        </p:nvSpPr>
        <p:spPr/>
        <p:txBody>
          <a:bodyPr/>
          <a:lstStyle/>
          <a:p>
            <a:r>
              <a:rPr lang="en-CA"/>
              <a:t>WWH – the community supports several locations getting pedestrian/cyclist road crossings or network barrier crossings (Niagara River Parkway, Morrison Street, Welland River crossing at rail corridor)</a:t>
            </a:r>
          </a:p>
          <a:p>
            <a:endParaRPr lang="en-CA"/>
          </a:p>
          <a:p>
            <a:r>
              <a:rPr lang="en-CA" sz="1200" kern="1200">
                <a:solidFill>
                  <a:schemeClr val="tx1"/>
                </a:solidFill>
                <a:effectLst/>
                <a:latin typeface="+mn-lt"/>
                <a:ea typeface="+mn-ea"/>
                <a:cs typeface="+mn-cs"/>
              </a:rPr>
              <a:t>Due to the </a:t>
            </a:r>
          </a:p>
          <a:p>
            <a:pPr marL="171450" indent="-171450">
              <a:buFont typeface="Arial" panose="020B0604020202020204" pitchFamily="34" charset="0"/>
              <a:buChar char="•"/>
            </a:pPr>
            <a:r>
              <a:rPr lang="en-CA" sz="1200" kern="1200">
                <a:solidFill>
                  <a:schemeClr val="tx1"/>
                </a:solidFill>
                <a:effectLst/>
                <a:latin typeface="+mn-lt"/>
                <a:ea typeface="+mn-ea"/>
                <a:cs typeface="+mn-cs"/>
              </a:rPr>
              <a:t>Nature of provincial jurisdiction over provincial highways – don’t allow parallel active transportation facilities within the highway right-of-way. </a:t>
            </a:r>
          </a:p>
          <a:p>
            <a:pPr marL="171450" indent="-171450">
              <a:buFont typeface="Arial" panose="020B0604020202020204" pitchFamily="34" charset="0"/>
              <a:buChar char="•"/>
            </a:pPr>
            <a:r>
              <a:rPr lang="en-CA" sz="1200" kern="1200">
                <a:solidFill>
                  <a:schemeClr val="tx1"/>
                </a:solidFill>
                <a:effectLst/>
                <a:latin typeface="+mn-lt"/>
                <a:ea typeface="+mn-ea"/>
                <a:cs typeface="+mn-cs"/>
              </a:rPr>
              <a:t>Topographic and water barriers – Welland river, hydro canal and the Niagara escarpment, all adding to the..</a:t>
            </a:r>
          </a:p>
          <a:p>
            <a:pPr marL="171450" indent="-171450">
              <a:buFont typeface="Arial" panose="020B0604020202020204" pitchFamily="34" charset="0"/>
              <a:buChar char="•"/>
            </a:pPr>
            <a:r>
              <a:rPr lang="en-CA" sz="1200" kern="1200">
                <a:solidFill>
                  <a:schemeClr val="tx1"/>
                </a:solidFill>
                <a:effectLst/>
                <a:latin typeface="+mn-lt"/>
                <a:ea typeface="+mn-ea"/>
                <a:cs typeface="+mn-cs"/>
              </a:rPr>
              <a:t>expensive nature of constructing standalone cycling infrastructure on major corridors,</a:t>
            </a:r>
          </a:p>
          <a:p>
            <a:endParaRPr lang="en-CA" sz="1200" kern="1200">
              <a:solidFill>
                <a:schemeClr val="tx1"/>
              </a:solidFill>
              <a:effectLst/>
              <a:latin typeface="+mn-lt"/>
              <a:ea typeface="+mn-ea"/>
              <a:cs typeface="+mn-cs"/>
            </a:endParaRPr>
          </a:p>
          <a:p>
            <a:r>
              <a:rPr lang="en-CA" sz="1200" kern="1200">
                <a:solidFill>
                  <a:schemeClr val="tx1"/>
                </a:solidFill>
                <a:effectLst/>
                <a:latin typeface="+mn-lt"/>
                <a:ea typeface="+mn-ea"/>
                <a:cs typeface="+mn-cs"/>
              </a:rPr>
              <a:t>Some proposed routes on major corridors will have to be planned for and implemented in the long-term as coordinated construction projects arise. </a:t>
            </a:r>
          </a:p>
          <a:p>
            <a:endParaRPr lang="en-CA" sz="1200" kern="1200">
              <a:solidFill>
                <a:schemeClr val="tx1"/>
              </a:solidFill>
              <a:effectLst/>
              <a:latin typeface="+mn-lt"/>
              <a:ea typeface="+mn-ea"/>
              <a:cs typeface="+mn-cs"/>
            </a:endParaRPr>
          </a:p>
          <a:p>
            <a:r>
              <a:rPr lang="en-CA" sz="1200" kern="1200">
                <a:solidFill>
                  <a:schemeClr val="tx1"/>
                </a:solidFill>
                <a:effectLst/>
                <a:latin typeface="+mn-lt"/>
                <a:ea typeface="+mn-ea"/>
                <a:cs typeface="+mn-cs"/>
              </a:rPr>
              <a:t>These long-term projects in the network include:</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QEW crossing at NS&amp;T Trail corridor</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QEW and Hydro Canal crossings from Montrose Road to Dorchester Road</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QEW and Welland River crossings from Montrose Road to Chippawa Parkway</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Dedicated active transportation crossing over Falls Avenue parallel to Palmer Avenue, connecting the Olympic Torch Legacy Trail to Victoria Avenue</a:t>
            </a:r>
          </a:p>
          <a:p>
            <a:endParaRPr lang="en-CA"/>
          </a:p>
          <a:p>
            <a:endParaRPr lang="en-CA"/>
          </a:p>
          <a:p>
            <a:endParaRPr lang="en-CA"/>
          </a:p>
          <a:p>
            <a:endParaRPr lang="en-CA"/>
          </a:p>
        </p:txBody>
      </p:sp>
      <p:sp>
        <p:nvSpPr>
          <p:cNvPr id="4" name="Slide Number Placeholder 3">
            <a:extLst>
              <a:ext uri="{FF2B5EF4-FFF2-40B4-BE49-F238E27FC236}">
                <a16:creationId xmlns:a16="http://schemas.microsoft.com/office/drawing/2014/main" id="{5360655B-7AEC-AA33-0F87-1D50BEE8DB80}"/>
              </a:ext>
            </a:extLst>
          </p:cNvPr>
          <p:cNvSpPr>
            <a:spLocks noGrp="1"/>
          </p:cNvSpPr>
          <p:nvPr>
            <p:ph type="sldNum" sz="quarter" idx="5"/>
          </p:nvPr>
        </p:nvSpPr>
        <p:spPr/>
        <p:txBody>
          <a:bodyPr/>
          <a:lstStyle/>
          <a:p>
            <a:fld id="{B80E4527-63D4-41F4-953F-8CCACBAC31FE}" type="slidenum">
              <a:rPr lang="en-CA" smtClean="0"/>
              <a:t>22</a:t>
            </a:fld>
            <a:endParaRPr lang="en-CA"/>
          </a:p>
        </p:txBody>
      </p:sp>
    </p:spTree>
    <p:extLst>
      <p:ext uri="{BB962C8B-B14F-4D97-AF65-F5344CB8AC3E}">
        <p14:creationId xmlns:p14="http://schemas.microsoft.com/office/powerpoint/2010/main" val="1949540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368A9-BD2B-806A-E436-D518EF3F1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86095-5BAC-9C5D-50C0-17222BE9FAED}"/>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994F988-88B9-4D3D-1CCB-5657FB55154F}"/>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9A0CB506-EE57-5FB3-5082-0321627BDF14}"/>
              </a:ext>
            </a:extLst>
          </p:cNvPr>
          <p:cNvSpPr>
            <a:spLocks noGrp="1"/>
          </p:cNvSpPr>
          <p:nvPr>
            <p:ph type="sldNum" sz="quarter" idx="5"/>
          </p:nvPr>
        </p:nvSpPr>
        <p:spPr/>
        <p:txBody>
          <a:bodyPr/>
          <a:lstStyle/>
          <a:p>
            <a:fld id="{B80E4527-63D4-41F4-953F-8CCACBAC31FE}" type="slidenum">
              <a:rPr lang="en-CA" smtClean="0"/>
              <a:t>23</a:t>
            </a:fld>
            <a:endParaRPr lang="en-CA"/>
          </a:p>
        </p:txBody>
      </p:sp>
    </p:spTree>
    <p:extLst>
      <p:ext uri="{BB962C8B-B14F-4D97-AF65-F5344CB8AC3E}">
        <p14:creationId xmlns:p14="http://schemas.microsoft.com/office/powerpoint/2010/main" val="4043118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F1A0-86D3-DE2B-E85A-A3FA1C30E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09FCF-9EF0-AF00-B4C7-7888A0F498AB}"/>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1D87BFB4-D15D-AC56-812E-D9BE20288CC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B587226D-8A02-6CFF-E9B0-66EAEC13AEA1}"/>
              </a:ext>
            </a:extLst>
          </p:cNvPr>
          <p:cNvSpPr>
            <a:spLocks noGrp="1"/>
          </p:cNvSpPr>
          <p:nvPr>
            <p:ph type="sldNum" sz="quarter" idx="5"/>
          </p:nvPr>
        </p:nvSpPr>
        <p:spPr/>
        <p:txBody>
          <a:bodyPr/>
          <a:lstStyle/>
          <a:p>
            <a:fld id="{B80E4527-63D4-41F4-953F-8CCACBAC31FE}" type="slidenum">
              <a:rPr lang="en-CA" smtClean="0"/>
              <a:t>25</a:t>
            </a:fld>
            <a:endParaRPr lang="en-CA"/>
          </a:p>
        </p:txBody>
      </p:sp>
    </p:spTree>
    <p:extLst>
      <p:ext uri="{BB962C8B-B14F-4D97-AF65-F5344CB8AC3E}">
        <p14:creationId xmlns:p14="http://schemas.microsoft.com/office/powerpoint/2010/main" val="2975547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DB2D7-F511-5BF0-0FCC-DCA9C131B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A7E1B-8E29-F4BB-094C-FB8B5BAB8CBD}"/>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97EB3378-6787-ABF5-DDB8-F80E4576F996}"/>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ABB06763-D719-1B3B-9E95-2FA241247906}"/>
              </a:ext>
            </a:extLst>
          </p:cNvPr>
          <p:cNvSpPr>
            <a:spLocks noGrp="1"/>
          </p:cNvSpPr>
          <p:nvPr>
            <p:ph type="sldNum" sz="quarter" idx="5"/>
          </p:nvPr>
        </p:nvSpPr>
        <p:spPr/>
        <p:txBody>
          <a:bodyPr/>
          <a:lstStyle/>
          <a:p>
            <a:fld id="{B80E4527-63D4-41F4-953F-8CCACBAC31FE}" type="slidenum">
              <a:rPr lang="en-CA" smtClean="0"/>
              <a:t>26</a:t>
            </a:fld>
            <a:endParaRPr lang="en-CA"/>
          </a:p>
        </p:txBody>
      </p:sp>
    </p:spTree>
    <p:extLst>
      <p:ext uri="{BB962C8B-B14F-4D97-AF65-F5344CB8AC3E}">
        <p14:creationId xmlns:p14="http://schemas.microsoft.com/office/powerpoint/2010/main" val="66891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Policies give us the clarity and direction needed to make aligned decisions, keeping focus on the Master Plan’s vision.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Strategies outline how we’ll move that vision forward with collaboration across various City teams</a:t>
            </a:r>
          </a:p>
        </p:txBody>
      </p:sp>
      <p:sp>
        <p:nvSpPr>
          <p:cNvPr id="4" name="Slide Number Placeholder 3"/>
          <p:cNvSpPr>
            <a:spLocks noGrp="1"/>
          </p:cNvSpPr>
          <p:nvPr>
            <p:ph type="sldNum" sz="quarter" idx="5"/>
          </p:nvPr>
        </p:nvSpPr>
        <p:spPr/>
        <p:txBody>
          <a:bodyPr/>
          <a:lstStyle/>
          <a:p>
            <a:fld id="{B80E4527-63D4-41F4-953F-8CCACBAC31FE}" type="slidenum">
              <a:rPr lang="en-CA" smtClean="0"/>
              <a:t>27</a:t>
            </a:fld>
            <a:endParaRPr lang="en-CA"/>
          </a:p>
        </p:txBody>
      </p:sp>
    </p:spTree>
    <p:extLst>
      <p:ext uri="{BB962C8B-B14F-4D97-AF65-F5344CB8AC3E}">
        <p14:creationId xmlns:p14="http://schemas.microsoft.com/office/powerpoint/2010/main" val="92869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As we move into the implementation phase, maintenance becomes a critical part of ensuring the network is safe and reliable year‑round.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This was something we heard from the community at our previous public engagements.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Split into winter and non-winter maintenance policies and options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For non‑winter months, we’re proposing clear targets for how often routes are inspected, swept, and repaired so small issues don’t become bigger ones.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In the winter, we looked at several approaches. Best practice is to maintain the full network, but we also outline options such as establishing winter‑priority routes and using seasonal closures where appropriate.</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The key message here is that winter maintenance targets are matched to route types, so the highest‑use corridors remain accessible and predictable for people walking and cycling.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Its important to note that </a:t>
            </a:r>
            <a:r>
              <a:rPr lang="en-CA"/>
              <a:t>the TATMP is recommending these strategies and not is not setting this as a prescriptive policy.</a:t>
            </a:r>
          </a:p>
          <a:p>
            <a:pPr marL="171450" lvl="0" indent="-171450">
              <a:buFont typeface="Arial" panose="020B0604020202020204" pitchFamily="34" charset="0"/>
              <a:buChar char="•"/>
            </a:pPr>
            <a:r>
              <a:rPr lang="en-CA"/>
              <a:t>It will be on the city to implement these policies for maintenance, based on capacity and context, as the trails and AT network is built out and more connected.</a:t>
            </a:r>
            <a:endParaRPr lang="en-CA" sz="1200" kern="1200">
              <a:solidFill>
                <a:schemeClr val="tx1"/>
              </a:solidFill>
              <a:effectLst/>
              <a:latin typeface="+mn-lt"/>
              <a:ea typeface="+mn-ea"/>
              <a:cs typeface="+mn-cs"/>
            </a:endParaRPr>
          </a:p>
          <a:p>
            <a:endParaRPr lang="en-CA"/>
          </a:p>
        </p:txBody>
      </p:sp>
      <p:sp>
        <p:nvSpPr>
          <p:cNvPr id="4" name="Slide Number Placeholder 3"/>
          <p:cNvSpPr>
            <a:spLocks noGrp="1"/>
          </p:cNvSpPr>
          <p:nvPr>
            <p:ph type="sldNum" sz="quarter" idx="5"/>
          </p:nvPr>
        </p:nvSpPr>
        <p:spPr/>
        <p:txBody>
          <a:bodyPr/>
          <a:lstStyle/>
          <a:p>
            <a:fld id="{B80E4527-63D4-41F4-953F-8CCACBAC31FE}" type="slidenum">
              <a:rPr lang="en-CA" smtClean="0"/>
              <a:t>28</a:t>
            </a:fld>
            <a:endParaRPr lang="en-CA"/>
          </a:p>
        </p:txBody>
      </p:sp>
    </p:spTree>
    <p:extLst>
      <p:ext uri="{BB962C8B-B14F-4D97-AF65-F5344CB8AC3E}">
        <p14:creationId xmlns:p14="http://schemas.microsoft.com/office/powerpoint/2010/main" val="734511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DEF75-8D32-5DEB-30FF-12D302E72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693C9-A1E4-E90C-5E38-80BF4114E8F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4C9652A-5D05-31CD-B473-692FD2686C6D}"/>
              </a:ext>
            </a:extLst>
          </p:cNvPr>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Here we break down what those non‑winter targets look like in practice. Based on minimum maintenance standards and best practices.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It’s important to note that to maintain different active transportation facilities, a combination of maintenance levels of service and context specific best practices are used to set clear targets for types and frequency of maintenance activities based on measurable criteria that indicate when infrastructure is in disrepair. </a:t>
            </a:r>
            <a:endParaRPr lang="en-CA" sz="1200" kern="1200">
              <a:solidFill>
                <a:schemeClr val="tx1"/>
              </a:solidFill>
              <a:effectLst/>
              <a:latin typeface="+mn-lt"/>
            </a:endParaRPr>
          </a:p>
          <a:p>
            <a:endParaRPr lang="en-CA"/>
          </a:p>
          <a:p>
            <a:pPr marL="171450" lvl="0" indent="-171450">
              <a:buFont typeface="Arial" panose="020B0604020202020204" pitchFamily="34" charset="0"/>
              <a:buChar char="•"/>
            </a:pPr>
            <a:r>
              <a:rPr lang="en-CA" sz="1200" kern="1200">
                <a:solidFill>
                  <a:schemeClr val="tx1"/>
                </a:solidFill>
                <a:effectLst/>
                <a:latin typeface="+mn-lt"/>
                <a:ea typeface="+mn-ea"/>
                <a:cs typeface="+mn-cs"/>
              </a:rPr>
              <a:t>The Ontario Minimum Maintenance Standards (MMS) for Municipal Highways (Ontario Regulation 239/02, updated in 2018) sets targets for maintaining cycling facilities located within the roadway, such as bike lanes; however, targets for other types of cycling facilities remain as a gap in the MMS. </a:t>
            </a:r>
            <a:endParaRPr lang="en-CA" sz="1200" kern="1200">
              <a:solidFill>
                <a:schemeClr val="tx1"/>
              </a:solidFill>
              <a:effectLst/>
              <a:latin typeface="+mn-lt"/>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For example, multi-use paths are treated as sidewalks under MMS, but this does not reflect the differentiation between facility users; cyclists travel at higher speeds, which increases vulnerability and exposure to hazards.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Similarly, in-boulevard facilities like cycle tracks are not explicitly addressed in MMS, even though cyclists are more sensitive to surface conditions than pedestrians or drivers.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Ontario Traffic Manual (OTM) Book 18: </a:t>
            </a:r>
            <a:r>
              <a:rPr lang="en-CA" sz="1200" i="1" kern="1200">
                <a:solidFill>
                  <a:schemeClr val="tx1"/>
                </a:solidFill>
                <a:effectLst/>
                <a:latin typeface="+mn-lt"/>
                <a:ea typeface="+mn-ea"/>
                <a:cs typeface="+mn-cs"/>
              </a:rPr>
              <a:t>Cycling Facilities</a:t>
            </a:r>
            <a:r>
              <a:rPr lang="en-CA" sz="1200" kern="1200">
                <a:solidFill>
                  <a:schemeClr val="tx1"/>
                </a:solidFill>
                <a:effectLst/>
                <a:latin typeface="+mn-lt"/>
                <a:ea typeface="+mn-ea"/>
                <a:cs typeface="+mn-cs"/>
              </a:rPr>
              <a:t> encourages municipalities to set specific maintenance policies for cycling facilities, often exceeding MMS. Applying MMS without adjustment could result in facilities that meet legal standards but fail to provide safe, accessible conditions for cyclists. </a:t>
            </a:r>
            <a:endParaRPr lang="en-CA" sz="1200" kern="1200">
              <a:solidFill>
                <a:schemeClr val="tx1"/>
              </a:solidFill>
              <a:effectLst/>
              <a:latin typeface="+mn-lt"/>
            </a:endParaRPr>
          </a:p>
          <a:p>
            <a:pPr marL="171450" indent="-171450">
              <a:buFont typeface="Arial" panose="020B0604020202020204" pitchFamily="34" charset="0"/>
              <a:buChar char="•"/>
            </a:pPr>
            <a:endParaRPr lang="en-CA" sz="1200" kern="120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So, as noted, when looking at some of these recommended non winter maintenance service levels, they are based on a combination of more context specific guidelines (like Book 18) and MMS</a:t>
            </a:r>
          </a:p>
          <a:p>
            <a:pPr marL="171450" indent="-171450">
              <a:buFont typeface="Arial" panose="020B0604020202020204" pitchFamily="34" charset="0"/>
              <a:buChar char="•"/>
            </a:pPr>
            <a:endParaRPr lang="en-CA" sz="1200" kern="120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Patrols and sweeping are done regularly throughout the season, and issues like discontinuities or potholes have clear response timelines so they don’t linger.</a:t>
            </a:r>
            <a:endParaRPr lang="en-CA" sz="1200" kern="1200">
              <a:solidFill>
                <a:schemeClr val="tx1"/>
              </a:solidFill>
              <a:effectLst/>
              <a:latin typeface="+mn-lt"/>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Signage, markings, and vegetation are maintained proactively to support visibility and comfort.</a:t>
            </a:r>
            <a:endParaRPr lang="en-CA" sz="1200" kern="1200">
              <a:solidFill>
                <a:schemeClr val="tx1"/>
              </a:solidFill>
              <a:effectLst/>
              <a:latin typeface="+mn-lt"/>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Overall, these targets create a consistent, dependable experience for users throughout the warmer months</a:t>
            </a:r>
          </a:p>
          <a:p>
            <a:endParaRPr lang="en-CA"/>
          </a:p>
        </p:txBody>
      </p:sp>
      <p:sp>
        <p:nvSpPr>
          <p:cNvPr id="4" name="Slide Number Placeholder 3">
            <a:extLst>
              <a:ext uri="{FF2B5EF4-FFF2-40B4-BE49-F238E27FC236}">
                <a16:creationId xmlns:a16="http://schemas.microsoft.com/office/drawing/2014/main" id="{76701941-F973-1068-EFDB-D8EFF11594F2}"/>
              </a:ext>
            </a:extLst>
          </p:cNvPr>
          <p:cNvSpPr>
            <a:spLocks noGrp="1"/>
          </p:cNvSpPr>
          <p:nvPr>
            <p:ph type="sldNum" sz="quarter" idx="5"/>
          </p:nvPr>
        </p:nvSpPr>
        <p:spPr/>
        <p:txBody>
          <a:bodyPr/>
          <a:lstStyle/>
          <a:p>
            <a:fld id="{B80E4527-63D4-41F4-953F-8CCACBAC31FE}" type="slidenum">
              <a:rPr lang="en-CA" smtClean="0"/>
              <a:t>29</a:t>
            </a:fld>
            <a:endParaRPr lang="en-CA"/>
          </a:p>
        </p:txBody>
      </p:sp>
    </p:spTree>
    <p:extLst>
      <p:ext uri="{BB962C8B-B14F-4D97-AF65-F5344CB8AC3E}">
        <p14:creationId xmlns:p14="http://schemas.microsoft.com/office/powerpoint/2010/main" val="686095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529D6-01C2-D133-8EDA-D6EC73D5A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ADEE0-8134-C795-A1E4-BB7691886C87}"/>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AB3E7F4B-FD9B-D0AB-61A6-1305A361EBB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Winter maintenance is divided into two categories: spine routes and connector routes.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Spine routes are our highest‑priority corridors—these are cleared and treated more quickly because they see the greatest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Connector routes have slightly longer response times but still meet accessibility standards.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Across the board, we’re emphasizing proactive anti‑icing to reduce hazards and make winter trips more predictable.</a:t>
            </a:r>
          </a:p>
          <a:p>
            <a:endParaRPr lang="en-CA"/>
          </a:p>
        </p:txBody>
      </p:sp>
      <p:sp>
        <p:nvSpPr>
          <p:cNvPr id="4" name="Slide Number Placeholder 3">
            <a:extLst>
              <a:ext uri="{FF2B5EF4-FFF2-40B4-BE49-F238E27FC236}">
                <a16:creationId xmlns:a16="http://schemas.microsoft.com/office/drawing/2014/main" id="{0AA8425B-6881-706D-C86F-8C2950080401}"/>
              </a:ext>
            </a:extLst>
          </p:cNvPr>
          <p:cNvSpPr>
            <a:spLocks noGrp="1"/>
          </p:cNvSpPr>
          <p:nvPr>
            <p:ph type="sldNum" sz="quarter" idx="5"/>
          </p:nvPr>
        </p:nvSpPr>
        <p:spPr/>
        <p:txBody>
          <a:bodyPr/>
          <a:lstStyle/>
          <a:p>
            <a:fld id="{B80E4527-63D4-41F4-953F-8CCACBAC31FE}" type="slidenum">
              <a:rPr lang="en-CA" smtClean="0"/>
              <a:t>30</a:t>
            </a:fld>
            <a:endParaRPr lang="en-CA"/>
          </a:p>
        </p:txBody>
      </p:sp>
    </p:spTree>
    <p:extLst>
      <p:ext uri="{BB962C8B-B14F-4D97-AF65-F5344CB8AC3E}">
        <p14:creationId xmlns:p14="http://schemas.microsoft.com/office/powerpoint/2010/main" val="1519058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A176A-ACFB-EAF4-45E8-D9CC0BFF9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DB6AB-2977-4AEE-5421-D5144E66DA6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339F5B47-0F97-1C0C-28C8-DD3D836076A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This section shifts into supporting more specific user needs and comfort.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We’re thinking not only about moving through the network but about what people need along the way to even consider using the network, as well as continue to use the network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 amenities policy organizes the network into major and minor hubs.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Major hubs—often at civic facilities where servicing already exists—provide essentials like washrooms, water, and secure parking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Minor hubs still offer important touchpoints, especially where routes intersect.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And along the routes themselves, strategically placed amenities help make longer trips more enjoyable and accessible.</a:t>
            </a:r>
          </a:p>
          <a:p>
            <a:pPr marL="171450" indent="-171450">
              <a:buFont typeface="Arial" panose="020B0604020202020204" pitchFamily="34" charset="0"/>
              <a:buChar char="•"/>
            </a:pPr>
            <a:endParaRPr lang="en-CA"/>
          </a:p>
        </p:txBody>
      </p:sp>
      <p:sp>
        <p:nvSpPr>
          <p:cNvPr id="4" name="Slide Number Placeholder 3">
            <a:extLst>
              <a:ext uri="{FF2B5EF4-FFF2-40B4-BE49-F238E27FC236}">
                <a16:creationId xmlns:a16="http://schemas.microsoft.com/office/drawing/2014/main" id="{36BF730C-ACE6-5807-A7FD-3E258025BDB5}"/>
              </a:ext>
            </a:extLst>
          </p:cNvPr>
          <p:cNvSpPr>
            <a:spLocks noGrp="1"/>
          </p:cNvSpPr>
          <p:nvPr>
            <p:ph type="sldNum" sz="quarter" idx="5"/>
          </p:nvPr>
        </p:nvSpPr>
        <p:spPr/>
        <p:txBody>
          <a:bodyPr/>
          <a:lstStyle/>
          <a:p>
            <a:fld id="{B80E4527-63D4-41F4-953F-8CCACBAC31FE}" type="slidenum">
              <a:rPr lang="en-CA" smtClean="0"/>
              <a:t>31</a:t>
            </a:fld>
            <a:endParaRPr lang="en-CA"/>
          </a:p>
        </p:txBody>
      </p:sp>
    </p:spTree>
    <p:extLst>
      <p:ext uri="{BB962C8B-B14F-4D97-AF65-F5344CB8AC3E}">
        <p14:creationId xmlns:p14="http://schemas.microsoft.com/office/powerpoint/2010/main" val="8488724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1568-E20A-15CC-7C84-089F394FA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7986F-E946-62AC-C818-F992DE64FBE3}"/>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D17150F-9515-E97E-95DF-EE0C01FC61EE}"/>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This slide summarizes which amenities are recommended to be placed where.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You’ll see that some features, like bike parking, wayfinding, and lighting, are fundamental and appear at most locations.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Others, such as washrooms or water, are focused at major hubs where servicing is practical.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After hearing from the community, accessibility and safety feature such as recommending the inclusion of critical lighting at entrances, exits and intersections to pedestrian and cycling facilities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This tiered approach looks to balance amenities as both functional and cost‑effective</a:t>
            </a:r>
          </a:p>
          <a:p>
            <a:endParaRPr lang="en-CA"/>
          </a:p>
        </p:txBody>
      </p:sp>
      <p:sp>
        <p:nvSpPr>
          <p:cNvPr id="4" name="Slide Number Placeholder 3">
            <a:extLst>
              <a:ext uri="{FF2B5EF4-FFF2-40B4-BE49-F238E27FC236}">
                <a16:creationId xmlns:a16="http://schemas.microsoft.com/office/drawing/2014/main" id="{F8BED584-EB90-734E-5C30-AADF83660985}"/>
              </a:ext>
            </a:extLst>
          </p:cNvPr>
          <p:cNvSpPr>
            <a:spLocks noGrp="1"/>
          </p:cNvSpPr>
          <p:nvPr>
            <p:ph type="sldNum" sz="quarter" idx="5"/>
          </p:nvPr>
        </p:nvSpPr>
        <p:spPr/>
        <p:txBody>
          <a:bodyPr/>
          <a:lstStyle/>
          <a:p>
            <a:fld id="{B80E4527-63D4-41F4-953F-8CCACBAC31FE}" type="slidenum">
              <a:rPr lang="en-CA" smtClean="0"/>
              <a:t>32</a:t>
            </a:fld>
            <a:endParaRPr lang="en-CA"/>
          </a:p>
        </p:txBody>
      </p:sp>
    </p:spTree>
    <p:extLst>
      <p:ext uri="{BB962C8B-B14F-4D97-AF65-F5344CB8AC3E}">
        <p14:creationId xmlns:p14="http://schemas.microsoft.com/office/powerpoint/2010/main" val="1290507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CDBE8-3AB9-FC85-F7A2-68E2F4C01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3B355-D0BB-A193-4314-62976D481673}"/>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9005A04-8268-47EB-AB2A-FE834A533CA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We also highlight amenities that can be perceived as “additional” that enhance the overall experience for users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These include things like public art, interpretive signage, repair stations, or mobility‑device charging.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These additions help make the network feel welcoming, inclusive, and responsive to a variety of user needs</a:t>
            </a:r>
            <a:endParaRPr lang="en-CA"/>
          </a:p>
        </p:txBody>
      </p:sp>
      <p:sp>
        <p:nvSpPr>
          <p:cNvPr id="4" name="Slide Number Placeholder 3">
            <a:extLst>
              <a:ext uri="{FF2B5EF4-FFF2-40B4-BE49-F238E27FC236}">
                <a16:creationId xmlns:a16="http://schemas.microsoft.com/office/drawing/2014/main" id="{C5BF3265-672F-8988-F55A-CC881FDDD721}"/>
              </a:ext>
            </a:extLst>
          </p:cNvPr>
          <p:cNvSpPr>
            <a:spLocks noGrp="1"/>
          </p:cNvSpPr>
          <p:nvPr>
            <p:ph type="sldNum" sz="quarter" idx="5"/>
          </p:nvPr>
        </p:nvSpPr>
        <p:spPr/>
        <p:txBody>
          <a:bodyPr/>
          <a:lstStyle/>
          <a:p>
            <a:fld id="{B80E4527-63D4-41F4-953F-8CCACBAC31FE}" type="slidenum">
              <a:rPr lang="en-CA" smtClean="0"/>
              <a:t>33</a:t>
            </a:fld>
            <a:endParaRPr lang="en-CA"/>
          </a:p>
        </p:txBody>
      </p:sp>
    </p:spTree>
    <p:extLst>
      <p:ext uri="{BB962C8B-B14F-4D97-AF65-F5344CB8AC3E}">
        <p14:creationId xmlns:p14="http://schemas.microsoft.com/office/powerpoint/2010/main" val="16073935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02883-1EBC-7E67-C892-35B14A5BF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BBD8F-CF0F-2BFA-ECC4-749DD41F1B6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D7CDC72-C648-E99A-9BE8-DA166399D7FA}"/>
              </a:ext>
            </a:extLst>
          </p:cNvPr>
          <p:cNvSpPr>
            <a:spLocks noGrp="1"/>
          </p:cNvSpPr>
          <p:nvPr>
            <p:ph type="body" idx="1"/>
          </p:nvPr>
        </p:nvSpPr>
        <p:spPr/>
        <p:txBody>
          <a:bodyPr/>
          <a:lstStyle/>
          <a:p>
            <a:pPr marL="171450" indent="-171450" fontAlgn="t">
              <a:buFont typeface="Arial" panose="020B0604020202020204" pitchFamily="34" charset="0"/>
              <a:buChar char="•"/>
            </a:pPr>
            <a:r>
              <a:rPr lang="en-CA" sz="1200" b="0" i="0" kern="1200">
                <a:solidFill>
                  <a:schemeClr val="tx1"/>
                </a:solidFill>
                <a:effectLst/>
                <a:latin typeface="+mn-lt"/>
                <a:ea typeface="+mn-ea"/>
                <a:cs typeface="+mn-cs"/>
              </a:rPr>
              <a:t>From amenities, we move into the Transportation Demand Management policies, known as TDM; encourage people to choose alternatives to driving alone by making walking, cycling, transit, and micromobility more convenient and attractive. In short, they help reduce car trips by influencing how, why, when, and where people travel, through incentives, programs, and supportive infrastructure.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Starting with bicycle parking in new developments. These rates as based on a jurisdictional scan of comparable municipalities and best practices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They reflect typical cycling patterns for different land uses—for example, higher parking needs at schools and post‑secondary institutions compared to say industrial uses.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This helps ensure that, as the built environment evolves, cycling remains a practical choice for residents, employees, and visitors.</a:t>
            </a:r>
          </a:p>
          <a:p>
            <a:endParaRPr lang="en-CA"/>
          </a:p>
        </p:txBody>
      </p:sp>
      <p:sp>
        <p:nvSpPr>
          <p:cNvPr id="4" name="Slide Number Placeholder 3">
            <a:extLst>
              <a:ext uri="{FF2B5EF4-FFF2-40B4-BE49-F238E27FC236}">
                <a16:creationId xmlns:a16="http://schemas.microsoft.com/office/drawing/2014/main" id="{40E26568-3899-EE51-4B9A-9E414E9101F0}"/>
              </a:ext>
            </a:extLst>
          </p:cNvPr>
          <p:cNvSpPr>
            <a:spLocks noGrp="1"/>
          </p:cNvSpPr>
          <p:nvPr>
            <p:ph type="sldNum" sz="quarter" idx="5"/>
          </p:nvPr>
        </p:nvSpPr>
        <p:spPr/>
        <p:txBody>
          <a:bodyPr/>
          <a:lstStyle/>
          <a:p>
            <a:fld id="{B80E4527-63D4-41F4-953F-8CCACBAC31FE}" type="slidenum">
              <a:rPr lang="en-CA" smtClean="0"/>
              <a:t>34</a:t>
            </a:fld>
            <a:endParaRPr lang="en-CA"/>
          </a:p>
        </p:txBody>
      </p:sp>
    </p:spTree>
    <p:extLst>
      <p:ext uri="{BB962C8B-B14F-4D97-AF65-F5344CB8AC3E}">
        <p14:creationId xmlns:p14="http://schemas.microsoft.com/office/powerpoint/2010/main" val="3986589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45AB5-0B61-D104-69FE-90BF6D79E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C1F22-EE62-4087-9B4E-D253E93B4EC9}"/>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5474CF8-395E-3782-5E4C-5AF3CE327D67}"/>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These features reduce barriers for people who want to bike to school, work, or transit, and they help normalize cycling as an everyday transportation option</a:t>
            </a:r>
          </a:p>
          <a:p>
            <a:endParaRPr lang="en-CA"/>
          </a:p>
        </p:txBody>
      </p:sp>
      <p:sp>
        <p:nvSpPr>
          <p:cNvPr id="4" name="Slide Number Placeholder 3">
            <a:extLst>
              <a:ext uri="{FF2B5EF4-FFF2-40B4-BE49-F238E27FC236}">
                <a16:creationId xmlns:a16="http://schemas.microsoft.com/office/drawing/2014/main" id="{E8B8164C-CBE6-CAA3-12C7-C831F68B27B3}"/>
              </a:ext>
            </a:extLst>
          </p:cNvPr>
          <p:cNvSpPr>
            <a:spLocks noGrp="1"/>
          </p:cNvSpPr>
          <p:nvPr>
            <p:ph type="sldNum" sz="quarter" idx="5"/>
          </p:nvPr>
        </p:nvSpPr>
        <p:spPr/>
        <p:txBody>
          <a:bodyPr/>
          <a:lstStyle/>
          <a:p>
            <a:fld id="{B80E4527-63D4-41F4-953F-8CCACBAC31FE}" type="slidenum">
              <a:rPr lang="en-CA" smtClean="0"/>
              <a:t>35</a:t>
            </a:fld>
            <a:endParaRPr lang="en-CA"/>
          </a:p>
        </p:txBody>
      </p:sp>
    </p:spTree>
    <p:extLst>
      <p:ext uri="{BB962C8B-B14F-4D97-AF65-F5344CB8AC3E}">
        <p14:creationId xmlns:p14="http://schemas.microsoft.com/office/powerpoint/2010/main" val="2571203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Programs deliver the on‑the‑ground actions that support policies and strategies that the TATMP recommends.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It’s not enough to build infrastructure, as people need support, education, and opportunities to experience 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Together, policies, strategies and programming will ensure that the TATMP moves from high‑level vision to measurable results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Informed by community and stakeholder input and leading practices from across North America, the next few slides will provide a few examples of the set of programs recommended in the TATMP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These programs are designed to build on the City’s existing assets and leverage established relationships to generate excitement and sustained support.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i="0" kern="1200">
              <a:solidFill>
                <a:schemeClr val="tx1"/>
              </a:solidFill>
              <a:effectLst/>
              <a:latin typeface="+mn-lt"/>
              <a:ea typeface="+mn-ea"/>
              <a:cs typeface="+mn-cs"/>
            </a:endParaRPr>
          </a:p>
          <a:p>
            <a:endParaRPr lang="en-CA"/>
          </a:p>
        </p:txBody>
      </p:sp>
      <p:sp>
        <p:nvSpPr>
          <p:cNvPr id="4" name="Slide Number Placeholder 3"/>
          <p:cNvSpPr>
            <a:spLocks noGrp="1"/>
          </p:cNvSpPr>
          <p:nvPr>
            <p:ph type="sldNum" sz="quarter" idx="5"/>
          </p:nvPr>
        </p:nvSpPr>
        <p:spPr/>
        <p:txBody>
          <a:bodyPr/>
          <a:lstStyle/>
          <a:p>
            <a:fld id="{B80E4527-63D4-41F4-953F-8CCACBAC31FE}" type="slidenum">
              <a:rPr lang="en-CA" smtClean="0"/>
              <a:t>36</a:t>
            </a:fld>
            <a:endParaRPr lang="en-CA"/>
          </a:p>
        </p:txBody>
      </p:sp>
    </p:spTree>
    <p:extLst>
      <p:ext uri="{BB962C8B-B14F-4D97-AF65-F5344CB8AC3E}">
        <p14:creationId xmlns:p14="http://schemas.microsoft.com/office/powerpoint/2010/main" val="2147920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7E2DB-DCC4-5418-5094-EFE123C61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FA4020-26FA-2814-D5AB-A73B782CEC88}"/>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512EDB6-6E6A-71D7-1D33-EBECE9BCCD8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a:solidFill>
                  <a:srgbClr val="000000"/>
                </a:solidFill>
                <a:latin typeface="Inter 18pt" panose="020B0604020202020204" charset="0"/>
                <a:ea typeface="Inter 18pt" panose="020B0604020202020204" charset="0"/>
              </a:rPr>
              <a:t>There are v</a:t>
            </a:r>
            <a:r>
              <a:rPr lang="en-CA" sz="1200" noProof="0" err="1">
                <a:solidFill>
                  <a:srgbClr val="000000"/>
                </a:solidFill>
                <a:latin typeface="Inter 18pt" panose="020B0604020202020204" charset="0"/>
                <a:ea typeface="Inter 18pt" panose="020B0604020202020204" charset="0"/>
              </a:rPr>
              <a:t>arious</a:t>
            </a:r>
            <a:r>
              <a:rPr lang="en-CA" sz="1200" noProof="0">
                <a:solidFill>
                  <a:srgbClr val="000000"/>
                </a:solidFill>
                <a:latin typeface="Inter 18pt" panose="020B0604020202020204" charset="0"/>
                <a:ea typeface="Inter 18pt" panose="020B0604020202020204" charset="0"/>
              </a:rPr>
              <a:t> responsibilities for implementing active transportation between various organizations and departments. </a:t>
            </a:r>
            <a:endParaRPr lang="en-CA" sz="12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Engineering, Planning, Transportation, Recreation, and Municipal Works all play different roles.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It’s important to note that implementation does require additional staff time and coordination, and that needs to be communicated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Regional partners also play a role, particularly on Regional Roads and through public health programming</a:t>
            </a:r>
          </a:p>
          <a:p>
            <a:endParaRPr lang="en-CA"/>
          </a:p>
        </p:txBody>
      </p:sp>
      <p:sp>
        <p:nvSpPr>
          <p:cNvPr id="4" name="Slide Number Placeholder 3">
            <a:extLst>
              <a:ext uri="{FF2B5EF4-FFF2-40B4-BE49-F238E27FC236}">
                <a16:creationId xmlns:a16="http://schemas.microsoft.com/office/drawing/2014/main" id="{ED200D94-B990-FC07-BDB3-AD1A50A9D0AA}"/>
              </a:ext>
            </a:extLst>
          </p:cNvPr>
          <p:cNvSpPr>
            <a:spLocks noGrp="1"/>
          </p:cNvSpPr>
          <p:nvPr>
            <p:ph type="sldNum" sz="quarter" idx="5"/>
          </p:nvPr>
        </p:nvSpPr>
        <p:spPr/>
        <p:txBody>
          <a:bodyPr/>
          <a:lstStyle/>
          <a:p>
            <a:fld id="{B80E4527-63D4-41F4-953F-8CCACBAC31FE}" type="slidenum">
              <a:rPr lang="en-CA" smtClean="0"/>
              <a:t>37</a:t>
            </a:fld>
            <a:endParaRPr lang="en-CA"/>
          </a:p>
        </p:txBody>
      </p:sp>
    </p:spTree>
    <p:extLst>
      <p:ext uri="{BB962C8B-B14F-4D97-AF65-F5344CB8AC3E}">
        <p14:creationId xmlns:p14="http://schemas.microsoft.com/office/powerpoint/2010/main" val="3699142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D6D0B-D445-1916-D86B-8A47C4086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47AB3-1FFD-2209-43E1-6CC7A95E735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C3547D0-FEAA-E67B-6D31-3BEFD493C2D5}"/>
              </a:ext>
            </a:extLst>
          </p:cNvPr>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Internally, the City can lead or support several initiatives, ranging from: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Creating an internal public communications strategy - As the City begins to solidify its active transportation programming and education, having consistent and regular messaging is critical.  A brand with City colors and associated graphics should be created and included on all promotional material used for any program or event put on by the City in relation to active transportation. </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This will allow for a wider reach throughout the community, generating interest as the brand becomes more recognizable and established (see Cycle Toronto branding as an example at the top of the page here)</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As well Vision Zeros measures (such as speed management programs and memorial programs to recognize lives lost to road way accidents)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There’s also an opportunity to study bike share or lending programs – through development projects like the City of Mississauga recently did in 2022.</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 A feasibility study would assess the viability, benefits, and challenges of introducing a bike share system within the community including community demand, financial considerations, operational models, environmental and health benefits and risk management and liability.</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It’s important to consider prioritizing the application of an equity lens to all internal programming work, allowing the City to consider a variety of barriers individuals face to accessing mobility options in all initiatives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All of these initiatives help foster a culture of safety and support new users.</a:t>
            </a:r>
          </a:p>
          <a:p>
            <a:endParaRPr lang="en-CA"/>
          </a:p>
        </p:txBody>
      </p:sp>
      <p:sp>
        <p:nvSpPr>
          <p:cNvPr id="4" name="Slide Number Placeholder 3">
            <a:extLst>
              <a:ext uri="{FF2B5EF4-FFF2-40B4-BE49-F238E27FC236}">
                <a16:creationId xmlns:a16="http://schemas.microsoft.com/office/drawing/2014/main" id="{25508819-E68C-4825-0DC1-D887F16D617B}"/>
              </a:ext>
            </a:extLst>
          </p:cNvPr>
          <p:cNvSpPr>
            <a:spLocks noGrp="1"/>
          </p:cNvSpPr>
          <p:nvPr>
            <p:ph type="sldNum" sz="quarter" idx="5"/>
          </p:nvPr>
        </p:nvSpPr>
        <p:spPr/>
        <p:txBody>
          <a:bodyPr/>
          <a:lstStyle/>
          <a:p>
            <a:fld id="{B80E4527-63D4-41F4-953F-8CCACBAC31FE}" type="slidenum">
              <a:rPr lang="en-CA" smtClean="0"/>
              <a:t>38</a:t>
            </a:fld>
            <a:endParaRPr lang="en-CA"/>
          </a:p>
        </p:txBody>
      </p:sp>
    </p:spTree>
    <p:extLst>
      <p:ext uri="{BB962C8B-B14F-4D97-AF65-F5344CB8AC3E}">
        <p14:creationId xmlns:p14="http://schemas.microsoft.com/office/powerpoint/2010/main" val="142151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D0C24-01E9-B42E-C851-3E86C695E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384630-15E7-285D-9CC8-71188FE3FCC5}"/>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22F9BD0-D41A-E207-C1C2-641C7EF69EE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External initiatives often come from community groups or regional partners, with support from the City.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Open Streets - a community initiative where streets are temporarily closed to motor vehicles and transformed into pedestrian‑, cycling‑, and recreation‑friendly spaces. (ex at bottom)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These events often resemble large street fairs and are typically held on commercial main streets or other high‑traffic areas to support active transportation, local businesses, air quality, and community building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Safety campaigns: </a:t>
            </a:r>
            <a:r>
              <a:rPr lang="en-CA" sz="1200" kern="1200">
                <a:solidFill>
                  <a:schemeClr val="tx1"/>
                </a:solidFill>
                <a:effectLst/>
                <a:latin typeface="+mn-lt"/>
                <a:ea typeface="+mn-ea"/>
                <a:cs typeface="+mn-cs"/>
              </a:rPr>
              <a:t>These initiatives aim to inform, educate, engage, and inspire the community to adopt active transportation and practice safe, respectful road-sharing behaviors. Campaigns may focus on increasing public understanding of active transportation, encouraging courteous conduct, promoting new infrastructure, or fostering community involvement</a:t>
            </a:r>
            <a:r>
              <a:rPr lang="en-CA" sz="1200" b="0" i="0" kern="1200">
                <a:solidFill>
                  <a:schemeClr val="tx1"/>
                </a:solidFill>
                <a:effectLst/>
                <a:latin typeface="+mn-lt"/>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1" kern="1200">
                <a:solidFill>
                  <a:schemeClr val="tx1"/>
                </a:solidFill>
                <a:effectLst/>
                <a:latin typeface="+mn-lt"/>
                <a:ea typeface="+mn-ea"/>
                <a:cs typeface="+mn-cs"/>
              </a:rPr>
              <a:t>When possible</a:t>
            </a:r>
            <a:r>
              <a:rPr lang="en-CA" sz="1200" kern="1200">
                <a:solidFill>
                  <a:schemeClr val="tx1"/>
                </a:solidFill>
                <a:effectLst/>
                <a:latin typeface="+mn-lt"/>
                <a:ea typeface="+mn-ea"/>
                <a:cs typeface="+mn-cs"/>
              </a:rPr>
              <a:t>,</a:t>
            </a:r>
            <a:r>
              <a:rPr lang="en-CA" sz="1200" b="1" kern="1200">
                <a:solidFill>
                  <a:schemeClr val="tx1"/>
                </a:solidFill>
                <a:effectLst/>
                <a:latin typeface="+mn-lt"/>
                <a:ea typeface="+mn-ea"/>
                <a:cs typeface="+mn-cs"/>
              </a:rPr>
              <a:t> </a:t>
            </a:r>
            <a:r>
              <a:rPr lang="en-CA" sz="1200" kern="1200">
                <a:solidFill>
                  <a:schemeClr val="tx1"/>
                </a:solidFill>
                <a:effectLst/>
                <a:latin typeface="+mn-lt"/>
                <a:ea typeface="+mn-ea"/>
                <a:cs typeface="+mn-cs"/>
              </a:rPr>
              <a:t>messaging should be co-developed with communities most impacted by mobility inequities, reflecting their lived experiences and priorities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It has been noted by key stakeholders that a campaign on road safety for all road users would be valuable to provide a clear break down of the rules of the road and promote a narrative that is grounded in mutual respect and safe behaviour for all road users across the City and Region.</a:t>
            </a:r>
            <a:endParaRPr lang="en-CA" sz="12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kern="1200">
                <a:solidFill>
                  <a:schemeClr val="tx1"/>
                </a:solidFill>
                <a:effectLst/>
                <a:latin typeface="+mn-lt"/>
                <a:ea typeface="+mn-ea"/>
                <a:cs typeface="+mn-cs"/>
              </a:rPr>
              <a:t>These programs meet people where they are and help make the network feel safe, understandable, and inviting</a:t>
            </a:r>
          </a:p>
          <a:p>
            <a:endParaRPr lang="en-CA"/>
          </a:p>
        </p:txBody>
      </p:sp>
      <p:sp>
        <p:nvSpPr>
          <p:cNvPr id="4" name="Slide Number Placeholder 3">
            <a:extLst>
              <a:ext uri="{FF2B5EF4-FFF2-40B4-BE49-F238E27FC236}">
                <a16:creationId xmlns:a16="http://schemas.microsoft.com/office/drawing/2014/main" id="{2498BF32-352C-745E-D7F6-341E3395937F}"/>
              </a:ext>
            </a:extLst>
          </p:cNvPr>
          <p:cNvSpPr>
            <a:spLocks noGrp="1"/>
          </p:cNvSpPr>
          <p:nvPr>
            <p:ph type="sldNum" sz="quarter" idx="5"/>
          </p:nvPr>
        </p:nvSpPr>
        <p:spPr/>
        <p:txBody>
          <a:bodyPr/>
          <a:lstStyle/>
          <a:p>
            <a:fld id="{B80E4527-63D4-41F4-953F-8CCACBAC31FE}" type="slidenum">
              <a:rPr lang="en-CA" smtClean="0"/>
              <a:t>39</a:t>
            </a:fld>
            <a:endParaRPr lang="en-CA"/>
          </a:p>
        </p:txBody>
      </p:sp>
    </p:spTree>
    <p:extLst>
      <p:ext uri="{BB962C8B-B14F-4D97-AF65-F5344CB8AC3E}">
        <p14:creationId xmlns:p14="http://schemas.microsoft.com/office/powerpoint/2010/main" val="1562988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9C73-3100-F9CB-A1AE-747D010971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3110E-C8F9-02F1-299A-C499DDA0D85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775DC988-6504-455E-97AE-B9E1103F6C48}"/>
              </a:ext>
            </a:extLst>
          </p:cNvPr>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One specific program we wanted to highlight is active school travel programs – as it was specifically noted in previous public engagements by the community as something you all want to see implemented</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Schools are a major opportunity to shift travel behaviour.</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An Active School Travel Program (ASTP) is an initiative that promotes and supports children traveling to and from school using physically active modes of transportation. The program is designed to improve student health, enhance safety around schools, and reduce traffic congestion.</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The program (ASTP) offers a clear framework, along with guidance and tools, to support schools and communities in working together to create and carry out customized School Travel Plans (STPs).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At a Regional level, Niagara School Transportation Services (NSTS) has worked with elementary schools throughout Niagara to promote Active School Travel through a variety of programming. This includes campaigns that promote walking and biking with a variety of celebratory events throughout all seasons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Since the COVID-19 pandemic, the ASTP has been less active in the Region, and a need and desire for programing that more intentionally incorporates and engages the surrounding neighbourhood to improve overall walkability for the community has become apparent.</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The TATMP recommends that the City supports reactivating the ASTP programming already implemented by Niagara Region, prioritizing neighbourhood walkability as a key objective within new programming. This can be done by using their already established connections with Niagara Student Transportation Services and Public Health to locally expand on the Regions previously implemented ASTP programming, allowing for the surrounding neighbourhood to be more intentionally incorporated into the programming and benefits from its outcomes.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This should include:</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School Streets—temporary closures around schools—are a proven way to improve safety and get families walking and cycling</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Campaigns such as Winter Walk Day and Bike Month further support healthy, active travel habits for students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b="0" i="0" kern="120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b="0" i="0" kern="1200">
              <a:solidFill>
                <a:schemeClr val="tx1"/>
              </a:solidFill>
              <a:effectLst/>
              <a:latin typeface="+mn-lt"/>
              <a:ea typeface="+mn-ea"/>
              <a:cs typeface="+mn-cs"/>
            </a:endParaRPr>
          </a:p>
          <a:p>
            <a:pPr marL="171450" indent="-171450">
              <a:buFont typeface="Arial" panose="020B0604020202020204" pitchFamily="34" charset="0"/>
              <a:buChar char="•"/>
            </a:pPr>
            <a:endParaRPr lang="en-CA"/>
          </a:p>
        </p:txBody>
      </p:sp>
      <p:sp>
        <p:nvSpPr>
          <p:cNvPr id="4" name="Slide Number Placeholder 3">
            <a:extLst>
              <a:ext uri="{FF2B5EF4-FFF2-40B4-BE49-F238E27FC236}">
                <a16:creationId xmlns:a16="http://schemas.microsoft.com/office/drawing/2014/main" id="{70B23740-65CC-57ED-CF9B-CC2C8013BC1C}"/>
              </a:ext>
            </a:extLst>
          </p:cNvPr>
          <p:cNvSpPr>
            <a:spLocks noGrp="1"/>
          </p:cNvSpPr>
          <p:nvPr>
            <p:ph type="sldNum" sz="quarter" idx="5"/>
          </p:nvPr>
        </p:nvSpPr>
        <p:spPr/>
        <p:txBody>
          <a:bodyPr/>
          <a:lstStyle/>
          <a:p>
            <a:fld id="{B80E4527-63D4-41F4-953F-8CCACBAC31FE}" type="slidenum">
              <a:rPr lang="en-CA" smtClean="0"/>
              <a:t>40</a:t>
            </a:fld>
            <a:endParaRPr lang="en-CA"/>
          </a:p>
        </p:txBody>
      </p:sp>
    </p:spTree>
    <p:extLst>
      <p:ext uri="{BB962C8B-B14F-4D97-AF65-F5344CB8AC3E}">
        <p14:creationId xmlns:p14="http://schemas.microsoft.com/office/powerpoint/2010/main" val="22098174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36546-B996-8D92-5AA2-B8B5FF4F9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8B6EA-D21C-D38B-DF73-6BDFCFCA0C4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84E244D-CF7C-BCFF-2DBE-D57E0505A07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a:solidFill>
                  <a:schemeClr val="tx1"/>
                </a:solidFill>
                <a:effectLst/>
                <a:latin typeface="+mn-lt"/>
                <a:ea typeface="+mn-ea"/>
                <a:cs typeface="+mn-cs"/>
              </a:rPr>
              <a:t>Bike Hubs can act as essential community spaces that promote and support cycling, creating a welcoming and inclusive environment for cyclists and other rollers of all ages and abilities.</a:t>
            </a:r>
          </a:p>
          <a:p>
            <a:pPr marL="171450" indent="-171450">
              <a:buFont typeface="Arial" panose="020B0604020202020204" pitchFamily="34" charset="0"/>
              <a:buChar char="•"/>
            </a:pPr>
            <a:r>
              <a:rPr lang="en-CA" sz="1200" kern="1200">
                <a:solidFill>
                  <a:schemeClr val="tx1"/>
                </a:solidFill>
                <a:effectLst/>
                <a:latin typeface="+mn-lt"/>
                <a:ea typeface="+mn-ea"/>
                <a:cs typeface="+mn-cs"/>
              </a:rPr>
              <a:t>By supporting the creation of a Bike Hub, the capacity of local clubs, advocacy groups, community programs and individuals can be strengthened, allowing them to serve the community by encouraging and supporting relevant programming</a:t>
            </a:r>
          </a:p>
          <a:p>
            <a:pPr marL="171450" indent="-171450">
              <a:buFont typeface="Arial" panose="020B0604020202020204" pitchFamily="34" charset="0"/>
              <a:buChar char="•"/>
            </a:pPr>
            <a:r>
              <a:rPr lang="en-CA" sz="1200" b="1" kern="1200">
                <a:solidFill>
                  <a:schemeClr val="tx1"/>
                </a:solidFill>
                <a:effectLst/>
                <a:latin typeface="+mn-lt"/>
                <a:ea typeface="+mn-ea"/>
                <a:cs typeface="+mn-cs"/>
              </a:rPr>
              <a:t>Separate programming for</a:t>
            </a:r>
            <a:r>
              <a:rPr lang="en-CA" sz="1200" kern="1200">
                <a:solidFill>
                  <a:schemeClr val="tx1"/>
                </a:solidFill>
                <a:effectLst/>
                <a:latin typeface="+mn-lt"/>
                <a:ea typeface="+mn-ea"/>
                <a:cs typeface="+mn-cs"/>
              </a:rPr>
              <a:t> equity-deserving communities should be developed and or supported, as creating dedicated spaces for these communities has been shown to enhance participation and engagement. This is mainly due to a greater sense of safety and shared understanding that these environments provide to the community</a:t>
            </a:r>
            <a:endParaRPr lang="en-CA"/>
          </a:p>
        </p:txBody>
      </p:sp>
      <p:sp>
        <p:nvSpPr>
          <p:cNvPr id="4" name="Slide Number Placeholder 3">
            <a:extLst>
              <a:ext uri="{FF2B5EF4-FFF2-40B4-BE49-F238E27FC236}">
                <a16:creationId xmlns:a16="http://schemas.microsoft.com/office/drawing/2014/main" id="{BF934160-15EC-3C5C-6F8C-F13B6D8EABEC}"/>
              </a:ext>
            </a:extLst>
          </p:cNvPr>
          <p:cNvSpPr>
            <a:spLocks noGrp="1"/>
          </p:cNvSpPr>
          <p:nvPr>
            <p:ph type="sldNum" sz="quarter" idx="5"/>
          </p:nvPr>
        </p:nvSpPr>
        <p:spPr/>
        <p:txBody>
          <a:bodyPr/>
          <a:lstStyle/>
          <a:p>
            <a:fld id="{B80E4527-63D4-41F4-953F-8CCACBAC31FE}" type="slidenum">
              <a:rPr lang="en-CA" smtClean="0"/>
              <a:t>41</a:t>
            </a:fld>
            <a:endParaRPr lang="en-CA"/>
          </a:p>
        </p:txBody>
      </p:sp>
    </p:spTree>
    <p:extLst>
      <p:ext uri="{BB962C8B-B14F-4D97-AF65-F5344CB8AC3E}">
        <p14:creationId xmlns:p14="http://schemas.microsoft.com/office/powerpoint/2010/main" val="1002407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Lastly, I’ll touch on monitoring and reporting</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Monitoring lets us understand how the network is performing over time.</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It ensures we’re making data‑informed decisions and helps build accountability with both staff and the public.</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Monitoring also supports long‑term planning, as trends emerge around usage, safety, and demand.</a:t>
            </a:r>
          </a:p>
          <a:p>
            <a:endParaRPr lang="en-CA"/>
          </a:p>
        </p:txBody>
      </p:sp>
      <p:sp>
        <p:nvSpPr>
          <p:cNvPr id="4" name="Slide Number Placeholder 3"/>
          <p:cNvSpPr>
            <a:spLocks noGrp="1"/>
          </p:cNvSpPr>
          <p:nvPr>
            <p:ph type="sldNum" sz="quarter" idx="5"/>
          </p:nvPr>
        </p:nvSpPr>
        <p:spPr/>
        <p:txBody>
          <a:bodyPr/>
          <a:lstStyle/>
          <a:p>
            <a:fld id="{B80E4527-63D4-41F4-953F-8CCACBAC31FE}" type="slidenum">
              <a:rPr lang="en-CA" smtClean="0"/>
              <a:t>42</a:t>
            </a:fld>
            <a:endParaRPr lang="en-CA"/>
          </a:p>
        </p:txBody>
      </p:sp>
    </p:spTree>
    <p:extLst>
      <p:ext uri="{BB962C8B-B14F-4D97-AF65-F5344CB8AC3E}">
        <p14:creationId xmlns:p14="http://schemas.microsoft.com/office/powerpoint/2010/main" val="2572994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B30E1-2B71-F883-B30C-3B6DB59443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3ED4A-B34A-9EE3-EF61-5FFB30099BB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6476767-3016-A555-FB5E-05CE4614D88B}"/>
              </a:ext>
            </a:extLst>
          </p:cNvPr>
          <p:cNvSpPr>
            <a:spLocks noGrp="1"/>
          </p:cNvSpPr>
          <p:nvPr>
            <p:ph type="body" idx="1"/>
          </p:nvPr>
        </p:nvSpPr>
        <p:spPr/>
        <p:txBody>
          <a:bodyPr/>
          <a:lstStyle/>
          <a:p>
            <a:pPr marL="171450" lvl="0" indent="-171450">
              <a:buFont typeface="Arial" panose="020B0604020202020204" pitchFamily="34" charset="0"/>
              <a:buChar char="•"/>
            </a:pPr>
            <a:r>
              <a:rPr lang="en-CA" sz="1200" kern="1200">
                <a:solidFill>
                  <a:schemeClr val="tx1"/>
                </a:solidFill>
                <a:effectLst/>
                <a:latin typeface="+mn-lt"/>
                <a:ea typeface="+mn-ea"/>
                <a:cs typeface="+mn-cs"/>
              </a:rPr>
              <a:t>Establishing monitoring, evaluation and reporting programs is crucial for assessing the long-term success of an TATMP and ultimately determines if facilities and programs are achieving their intended goals or not. </a:t>
            </a:r>
          </a:p>
          <a:p>
            <a:pPr marL="171450" lvl="0" indent="-171450">
              <a:buFont typeface="Arial" panose="020B0604020202020204" pitchFamily="34" charset="0"/>
              <a:buChar char="•"/>
            </a:pPr>
            <a:r>
              <a:rPr lang="en-CA" sz="1200" b="1" kern="1200">
                <a:solidFill>
                  <a:schemeClr val="tx1"/>
                </a:solidFill>
                <a:effectLst/>
                <a:latin typeface="+mn-lt"/>
                <a:ea typeface="+mn-ea"/>
                <a:cs typeface="+mn-cs"/>
              </a:rPr>
              <a:t>To do this the TATMP recommends</a:t>
            </a:r>
            <a:r>
              <a:rPr lang="en-CA" sz="1200" kern="1200">
                <a:solidFill>
                  <a:schemeClr val="tx1"/>
                </a:solidFill>
                <a:effectLst/>
                <a:latin typeface="+mn-lt"/>
                <a:ea typeface="+mn-ea"/>
                <a:cs typeface="+mn-cs"/>
              </a:rPr>
              <a:t> a variety of monitoring programs or mechanisms with associated Key performance indicators (KPIs): which measure usage levels, safety outcomes, and user satisfaction. Regular monitoring helps establish a baseline and identify trends across the active transportation network.</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Here we show an example KPI with its associated program or mechanism – go through table</a:t>
            </a:r>
          </a:p>
          <a:p>
            <a:pPr marL="171450" indent="-171450">
              <a:buFont typeface="Arial" panose="020B0604020202020204" pitchFamily="34" charset="0"/>
              <a:buChar char="•"/>
            </a:pPr>
            <a:r>
              <a:rPr lang="en-CA" sz="1200" kern="1200">
                <a:solidFill>
                  <a:schemeClr val="tx1"/>
                </a:solidFill>
                <a:effectLst/>
                <a:latin typeface="+mn-lt"/>
                <a:ea typeface="+mn-ea"/>
                <a:cs typeface="+mn-cs"/>
              </a:rPr>
              <a:t>It’s important to Apply an equity lens to KPI where possible: this allows for the City to monitor and report on systemic barriers and imbalances experienced by equity‑deserving groups in accessing and using the active transportation network and its infrastructure</a:t>
            </a:r>
            <a:endParaRPr lang="en-CA"/>
          </a:p>
        </p:txBody>
      </p:sp>
      <p:sp>
        <p:nvSpPr>
          <p:cNvPr id="4" name="Slide Number Placeholder 3">
            <a:extLst>
              <a:ext uri="{FF2B5EF4-FFF2-40B4-BE49-F238E27FC236}">
                <a16:creationId xmlns:a16="http://schemas.microsoft.com/office/drawing/2014/main" id="{01A845D5-F1FB-9F01-33B9-041F00EF1AA4}"/>
              </a:ext>
            </a:extLst>
          </p:cNvPr>
          <p:cNvSpPr>
            <a:spLocks noGrp="1"/>
          </p:cNvSpPr>
          <p:nvPr>
            <p:ph type="sldNum" sz="quarter" idx="5"/>
          </p:nvPr>
        </p:nvSpPr>
        <p:spPr/>
        <p:txBody>
          <a:bodyPr/>
          <a:lstStyle/>
          <a:p>
            <a:fld id="{B80E4527-63D4-41F4-953F-8CCACBAC31FE}" type="slidenum">
              <a:rPr lang="en-CA" smtClean="0"/>
              <a:t>43</a:t>
            </a:fld>
            <a:endParaRPr lang="en-CA"/>
          </a:p>
        </p:txBody>
      </p:sp>
    </p:spTree>
    <p:extLst>
      <p:ext uri="{BB962C8B-B14F-4D97-AF65-F5344CB8AC3E}">
        <p14:creationId xmlns:p14="http://schemas.microsoft.com/office/powerpoint/2010/main" val="1319059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EAB5-0FD9-F52A-9626-C39039556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6DE58-FD8A-9611-EB72-575E19495527}"/>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94D58C8-E759-556A-09D0-AA737C2C52EE}"/>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C7ED9D2-0CDD-3803-6BFF-B9AB582A2AFD}"/>
              </a:ext>
            </a:extLst>
          </p:cNvPr>
          <p:cNvSpPr>
            <a:spLocks noGrp="1"/>
          </p:cNvSpPr>
          <p:nvPr>
            <p:ph type="sldNum" sz="quarter" idx="5"/>
          </p:nvPr>
        </p:nvSpPr>
        <p:spPr/>
        <p:txBody>
          <a:bodyPr/>
          <a:lstStyle/>
          <a:p>
            <a:fld id="{B80E4527-63D4-41F4-953F-8CCACBAC31FE}" type="slidenum">
              <a:rPr lang="en-CA" smtClean="0"/>
              <a:t>44</a:t>
            </a:fld>
            <a:endParaRPr lang="en-CA"/>
          </a:p>
        </p:txBody>
      </p:sp>
    </p:spTree>
    <p:extLst>
      <p:ext uri="{BB962C8B-B14F-4D97-AF65-F5344CB8AC3E}">
        <p14:creationId xmlns:p14="http://schemas.microsoft.com/office/powerpoint/2010/main" val="2752584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E643-8300-375A-2533-D6741E6E62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06F135-A508-3222-0F07-2DAAFA3B59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B88023-4600-0064-DCA9-68E7854F6E9E}"/>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5" name="Footer Placeholder 4">
            <a:extLst>
              <a:ext uri="{FF2B5EF4-FFF2-40B4-BE49-F238E27FC236}">
                <a16:creationId xmlns:a16="http://schemas.microsoft.com/office/drawing/2014/main" id="{8072363B-91BD-F723-8A33-27970A1A8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1A6226-46DA-D8E6-1F70-7B3C917549D9}"/>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921392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5705A-CF75-E68C-59F5-601CF88B19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431EA6-2107-1092-0F27-89116B1541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016D62-66CC-68FA-B1EF-E1E7A4D8B324}"/>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5" name="Footer Placeholder 4">
            <a:extLst>
              <a:ext uri="{FF2B5EF4-FFF2-40B4-BE49-F238E27FC236}">
                <a16:creationId xmlns:a16="http://schemas.microsoft.com/office/drawing/2014/main" id="{F409C09D-47CE-1726-3CB4-EE1DBFE0F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8F9AE-2DBB-0D49-2755-4C7D21666C2C}"/>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2741777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B529-0C08-2799-E2FF-03916D8FB1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A17D43-6DC9-D5B5-65DD-A69916739D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9B4F15-8AD5-8F63-764D-43D7AFAFAC94}"/>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5" name="Footer Placeholder 4">
            <a:extLst>
              <a:ext uri="{FF2B5EF4-FFF2-40B4-BE49-F238E27FC236}">
                <a16:creationId xmlns:a16="http://schemas.microsoft.com/office/drawing/2014/main" id="{F72CEDC3-4983-674B-AE84-CCA942A33A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2E5977-03D2-6412-6DC1-EF2C0FA55C49}"/>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1987934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DB17-56CD-B08E-1FE7-F6DA751130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30426F-8580-C534-1F7E-AAF57096A3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A89BCA-1F35-E148-E260-4CC83DBCFE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E7909A-411E-AA6F-EFBB-206B036983B4}"/>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6" name="Footer Placeholder 5">
            <a:extLst>
              <a:ext uri="{FF2B5EF4-FFF2-40B4-BE49-F238E27FC236}">
                <a16:creationId xmlns:a16="http://schemas.microsoft.com/office/drawing/2014/main" id="{62775A29-BD34-463C-EFE9-860A3E126B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DDA7AE-BBA5-5E20-597E-2E0373E73128}"/>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3138878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C3D01-31D3-D570-28F8-DA600CD44B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2DADB3-9038-5751-E1AB-B111873926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F5B7E3-52FD-3FE1-D33B-76DE235F08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7A0563-A99A-8A64-219B-8D6023C744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04C395-A174-8F78-6B6B-787950B894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C2E556-E126-8CDE-E22D-E4566FAC6978}"/>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8" name="Footer Placeholder 7">
            <a:extLst>
              <a:ext uri="{FF2B5EF4-FFF2-40B4-BE49-F238E27FC236}">
                <a16:creationId xmlns:a16="http://schemas.microsoft.com/office/drawing/2014/main" id="{28542641-3908-0BB2-AC43-986631580D9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9FF730-6CF0-46F3-83B0-440DD07349DD}"/>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80550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9641-2A5B-B90A-F0C0-5D6072F42F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68E4E8-C7FD-1DE3-4EBE-FAB7267E37B3}"/>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4" name="Footer Placeholder 3">
            <a:extLst>
              <a:ext uri="{FF2B5EF4-FFF2-40B4-BE49-F238E27FC236}">
                <a16:creationId xmlns:a16="http://schemas.microsoft.com/office/drawing/2014/main" id="{1044D3BB-2368-5C62-695C-03609D3178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F08632-5865-FFF9-7457-FB487BC8C725}"/>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3772170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5189B6-0EBF-05B3-C5C3-77C6B9E53D40}"/>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3" name="Footer Placeholder 2">
            <a:extLst>
              <a:ext uri="{FF2B5EF4-FFF2-40B4-BE49-F238E27FC236}">
                <a16:creationId xmlns:a16="http://schemas.microsoft.com/office/drawing/2014/main" id="{B7A9B92A-0349-E372-48CC-BA30C75EE2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FF741E-7BFD-D3F2-D311-7FEDCD548EAD}"/>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3834081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A5D0F-4F33-7ACE-B24B-A1B5360FD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DDA424-4C92-0E93-5E36-24E764499E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F7599B-6205-595B-7FF8-78C5210FEF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8C528A-0CA3-6A03-4836-65EA91E9BDEE}"/>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6" name="Footer Placeholder 5">
            <a:extLst>
              <a:ext uri="{FF2B5EF4-FFF2-40B4-BE49-F238E27FC236}">
                <a16:creationId xmlns:a16="http://schemas.microsoft.com/office/drawing/2014/main" id="{E2945D21-2970-C2A2-7BC4-2F24A673B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D866F5-1B7B-7F04-5381-B438BECB03A4}"/>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298565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72F3-C50B-D2AB-3B82-C93BAEDC63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923AE8-0C58-7897-DA3F-665E2142AF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514387E-5088-062C-8069-1B4D3C7A19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33E663-B681-D18D-A8AB-A6C0CB89615F}"/>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6" name="Footer Placeholder 5">
            <a:extLst>
              <a:ext uri="{FF2B5EF4-FFF2-40B4-BE49-F238E27FC236}">
                <a16:creationId xmlns:a16="http://schemas.microsoft.com/office/drawing/2014/main" id="{70C55FE5-B0A8-4A28-8131-A45A250289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C948E-82DC-3455-CF55-FBBA23A91E09}"/>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45029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B1E25-2B74-F499-C950-294C42D419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BB9913-2AD5-8026-1C23-9EB1F8B74E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66399-7F6F-925C-8CC7-9FA8B86E10C6}"/>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5" name="Footer Placeholder 4">
            <a:extLst>
              <a:ext uri="{FF2B5EF4-FFF2-40B4-BE49-F238E27FC236}">
                <a16:creationId xmlns:a16="http://schemas.microsoft.com/office/drawing/2014/main" id="{154F60E0-44BF-E7AA-2E14-0BE2439007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BE9E1-D3A1-49E2-1DEB-E0BC08083B23}"/>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2658533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F0F626-D5DE-AB42-B00C-31EFA0352B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19F0CC-D73B-E4DA-A7AA-1CC0FCE40F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27C58F-7981-31B3-DF70-A7597CA3A1A3}"/>
              </a:ext>
            </a:extLst>
          </p:cNvPr>
          <p:cNvSpPr>
            <a:spLocks noGrp="1"/>
          </p:cNvSpPr>
          <p:nvPr>
            <p:ph type="dt" sz="half" idx="10"/>
          </p:nvPr>
        </p:nvSpPr>
        <p:spPr/>
        <p:txBody>
          <a:bodyPr/>
          <a:lstStyle/>
          <a:p>
            <a:fld id="{CD4156DD-76B4-4322-A1EE-BDE5E809FA62}" type="datetimeFigureOut">
              <a:rPr lang="en-US" smtClean="0"/>
              <a:t>3/12/2026</a:t>
            </a:fld>
            <a:endParaRPr lang="en-US"/>
          </a:p>
        </p:txBody>
      </p:sp>
      <p:sp>
        <p:nvSpPr>
          <p:cNvPr id="5" name="Footer Placeholder 4">
            <a:extLst>
              <a:ext uri="{FF2B5EF4-FFF2-40B4-BE49-F238E27FC236}">
                <a16:creationId xmlns:a16="http://schemas.microsoft.com/office/drawing/2014/main" id="{1984C1C5-005B-A629-53D1-1276A85C4F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79ACC-7288-08BA-55BB-F2DA80E7626B}"/>
              </a:ext>
            </a:extLst>
          </p:cNvPr>
          <p:cNvSpPr>
            <a:spLocks noGrp="1"/>
          </p:cNvSpPr>
          <p:nvPr>
            <p:ph type="sldNum" sz="quarter" idx="12"/>
          </p:nvPr>
        </p:nvSpPr>
        <p:spPr/>
        <p:txBody>
          <a:bodyPr/>
          <a:lstStyle/>
          <a:p>
            <a:fld id="{BDB3CEED-6F43-417C-9A7F-4CB793AB88CB}" type="slidenum">
              <a:rPr lang="en-US" smtClean="0"/>
              <a:t>‹#›</a:t>
            </a:fld>
            <a:endParaRPr lang="en-US"/>
          </a:p>
        </p:txBody>
      </p:sp>
    </p:spTree>
    <p:extLst>
      <p:ext uri="{BB962C8B-B14F-4D97-AF65-F5344CB8AC3E}">
        <p14:creationId xmlns:p14="http://schemas.microsoft.com/office/powerpoint/2010/main" val="2839849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CC4F76-8B13-A978-FB50-7A2673C1B6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A6985F-6D28-7A53-AB69-79355A5F31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3D96FA-2B2B-C731-1F35-8E44D29DDD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4156DD-76B4-4322-A1EE-BDE5E809FA62}" type="datetimeFigureOut">
              <a:rPr lang="en-US" smtClean="0"/>
              <a:t>3/12/2026</a:t>
            </a:fld>
            <a:endParaRPr lang="en-US"/>
          </a:p>
        </p:txBody>
      </p:sp>
      <p:sp>
        <p:nvSpPr>
          <p:cNvPr id="5" name="Footer Placeholder 4">
            <a:extLst>
              <a:ext uri="{FF2B5EF4-FFF2-40B4-BE49-F238E27FC236}">
                <a16:creationId xmlns:a16="http://schemas.microsoft.com/office/drawing/2014/main" id="{0EFBFFF8-5DE1-A7C3-3EDC-D890F56B1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3EF4643-B1BC-DEFF-ED8A-BB8F3925D5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B3CEED-6F43-417C-9A7F-4CB793AB88CB}" type="slidenum">
              <a:rPr lang="en-US" smtClean="0"/>
              <a:t>‹#›</a:t>
            </a:fld>
            <a:endParaRPr lang="en-US"/>
          </a:p>
        </p:txBody>
      </p:sp>
    </p:spTree>
    <p:extLst>
      <p:ext uri="{BB962C8B-B14F-4D97-AF65-F5344CB8AC3E}">
        <p14:creationId xmlns:p14="http://schemas.microsoft.com/office/powerpoint/2010/main" val="2666219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3" Type="http://schemas.openxmlformats.org/officeDocument/2006/relationships/image" Target="../media/image18.png"/><Relationship Id="rId7" Type="http://schemas.openxmlformats.org/officeDocument/2006/relationships/diagramLayout" Target="../diagrams/layout1.xml"/><Relationship Id="rId12" Type="http://schemas.openxmlformats.org/officeDocument/2006/relationships/diagramLayout" Target="../diagrams/layout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20.svg"/><Relationship Id="rId15" Type="http://schemas.microsoft.com/office/2007/relationships/diagramDrawing" Target="../diagrams/drawing2.xml"/><Relationship Id="rId10" Type="http://schemas.microsoft.com/office/2007/relationships/diagramDrawing" Target="../diagrams/drawing1.xml"/><Relationship Id="rId4" Type="http://schemas.openxmlformats.org/officeDocument/2006/relationships/image" Target="../media/image19.png"/><Relationship Id="rId9" Type="http://schemas.openxmlformats.org/officeDocument/2006/relationships/diagramColors" Target="../diagrams/colors1.xml"/><Relationship Id="rId14" Type="http://schemas.openxmlformats.org/officeDocument/2006/relationships/diagramColors" Target="../diagrams/colors2.xml"/></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0.svg"/><Relationship Id="rId7" Type="http://schemas.openxmlformats.org/officeDocument/2006/relationships/image" Target="../media/image25.png"/><Relationship Id="rId12" Type="http://schemas.openxmlformats.org/officeDocument/2006/relationships/image" Target="../media/image30.svg"/><Relationship Id="rId17" Type="http://schemas.openxmlformats.org/officeDocument/2006/relationships/image" Target="../media/image35.png"/><Relationship Id="rId2" Type="http://schemas.openxmlformats.org/officeDocument/2006/relationships/image" Target="../media/image19.png"/><Relationship Id="rId16" Type="http://schemas.openxmlformats.org/officeDocument/2006/relationships/image" Target="../media/image34.svg"/><Relationship Id="rId20" Type="http://schemas.openxmlformats.org/officeDocument/2006/relationships/image" Target="../media/image38.svg"/><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svg"/><Relationship Id="rId19" Type="http://schemas.openxmlformats.org/officeDocument/2006/relationships/image" Target="../media/image37.png"/><Relationship Id="rId4" Type="http://schemas.openxmlformats.org/officeDocument/2006/relationships/image" Target="../media/image22.jpeg"/><Relationship Id="rId9" Type="http://schemas.openxmlformats.org/officeDocument/2006/relationships/image" Target="../media/image27.png"/><Relationship Id="rId14"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3" Type="http://schemas.openxmlformats.org/officeDocument/2006/relationships/image" Target="../media/image20.sv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image" Target="../media/image19.png"/><Relationship Id="rId16" Type="http://schemas.openxmlformats.org/officeDocument/2006/relationships/image" Target="../media/image50.svg"/><Relationship Id="rId1" Type="http://schemas.openxmlformats.org/officeDocument/2006/relationships/slideLayout" Target="../slideLayouts/slideLayout2.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svg"/><Relationship Id="rId4" Type="http://schemas.openxmlformats.org/officeDocument/2006/relationships/image" Target="../media/image22.jpeg"/><Relationship Id="rId9" Type="http://schemas.openxmlformats.org/officeDocument/2006/relationships/image" Target="../media/image43.png"/><Relationship Id="rId14" Type="http://schemas.openxmlformats.org/officeDocument/2006/relationships/image" Target="../media/image48.sv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22.jpe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5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22.jpeg"/><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0.tiff"/><Relationship Id="rId5" Type="http://schemas.openxmlformats.org/officeDocument/2006/relationships/image" Target="../media/image22.jpeg"/><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1.tiff"/><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2.tiff"/><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64.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3.tiff"/><Relationship Id="rId5" Type="http://schemas.openxmlformats.org/officeDocument/2006/relationships/image" Target="../media/image22.jpeg"/><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5.tiff"/><Relationship Id="rId5" Type="http://schemas.openxmlformats.org/officeDocument/2006/relationships/image" Target="../media/image22.jpeg"/><Relationship Id="rId4" Type="http://schemas.openxmlformats.org/officeDocument/2006/relationships/image" Target="../media/image20.sv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6.tiff"/><Relationship Id="rId4" Type="http://schemas.openxmlformats.org/officeDocument/2006/relationships/image" Target="../media/image20.sv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7.tiff"/><Relationship Id="rId4" Type="http://schemas.openxmlformats.org/officeDocument/2006/relationships/image" Target="../media/image20.sv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22.jpeg"/><Relationship Id="rId4" Type="http://schemas.openxmlformats.org/officeDocument/2006/relationships/image" Target="../media/image20.sv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8" Type="http://schemas.openxmlformats.org/officeDocument/2006/relationships/image" Target="../media/image71.tiff"/><Relationship Id="rId3" Type="http://schemas.openxmlformats.org/officeDocument/2006/relationships/image" Target="../media/image19.png"/><Relationship Id="rId7" Type="http://schemas.openxmlformats.org/officeDocument/2006/relationships/image" Target="../media/image70.tif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9.tiff"/><Relationship Id="rId5" Type="http://schemas.openxmlformats.org/officeDocument/2006/relationships/image" Target="../media/image22.jpeg"/><Relationship Id="rId4"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22.jpeg"/><Relationship Id="rId4" Type="http://schemas.openxmlformats.org/officeDocument/2006/relationships/image" Target="../media/image20.sv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0.sv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22.jpeg"/><Relationship Id="rId4"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22.jpeg"/><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22.jpeg"/><Relationship Id="rId4" Type="http://schemas.openxmlformats.org/officeDocument/2006/relationships/image" Target="../media/image20.sv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80.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22.jpeg"/><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22.jpeg"/><Relationship Id="rId4" Type="http://schemas.openxmlformats.org/officeDocument/2006/relationships/image" Target="../media/image20.sv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0.sv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8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22.jpeg"/><Relationship Id="rId4" Type="http://schemas.openxmlformats.org/officeDocument/2006/relationships/image" Target="../media/image20.sv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85.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22.jpeg"/><Relationship Id="rId4" Type="http://schemas.openxmlformats.org/officeDocument/2006/relationships/image" Target="../media/image20.svg"/></Relationships>
</file>

<file path=ppt/slides/_rels/slide4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6.jpeg"/><Relationship Id="rId7" Type="http://schemas.openxmlformats.org/officeDocument/2006/relationships/image" Target="../media/image87.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0.svg"/><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22.jpeg"/><Relationship Id="rId4" Type="http://schemas.openxmlformats.org/officeDocument/2006/relationships/image" Target="../media/image20.sv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www.bing.com/search?pglt=161&amp;q=Pedal+Poll&amp;cvid=9cd61ecab2f94824b9dc01881852fd23&amp;gs_lcrp=EgRlZGdlKgYIABBFGDkyBggAEEUYOTIGCAEQABhAMgYIAhAAGEAyBggDEAAYQDIGCAQQABhAMgYIBRAAGEAyBggGEAAYQDIGCAcQABhAMgYICBAAGEAyCAgJEOkHGPxV0gEIMTA3MWowajGoAgiwAgE&amp;FORM=ANNAB1&amp;PC=U531"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participatoryplanning.ca/tools/cyclist-and-pedestrian-counts" TargetMode="External"/><Relationship Id="rId5" Type="http://schemas.openxmlformats.org/officeDocument/2006/relationships/image" Target="../media/image22.jpeg"/><Relationship Id="rId4" Type="http://schemas.openxmlformats.org/officeDocument/2006/relationships/image" Target="../media/image20.sv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letstalk.niagarafalls.ca/tmp"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mailto:nick.sully@wsp.com" TargetMode="External"/><Relationship Id="rId5" Type="http://schemas.openxmlformats.org/officeDocument/2006/relationships/image" Target="../media/image22.jpeg"/><Relationship Id="rId4" Type="http://schemas.openxmlformats.org/officeDocument/2006/relationships/image" Target="../media/image20.svg"/></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C64EA-FBC2-A8EC-4897-5F60F3E9014A}"/>
            </a:ext>
          </a:extLst>
        </p:cNvPr>
        <p:cNvGrpSpPr/>
        <p:nvPr/>
      </p:nvGrpSpPr>
      <p:grpSpPr>
        <a:xfrm>
          <a:off x="0" y="0"/>
          <a:ext cx="0" cy="0"/>
          <a:chOff x="0" y="0"/>
          <a:chExt cx="0" cy="0"/>
        </a:xfrm>
      </p:grpSpPr>
      <p:pic>
        <p:nvPicPr>
          <p:cNvPr id="4" name="object 2">
            <a:extLst>
              <a:ext uri="{FF2B5EF4-FFF2-40B4-BE49-F238E27FC236}">
                <a16:creationId xmlns:a16="http://schemas.microsoft.com/office/drawing/2014/main" id="{B5012A61-89CF-5612-B43B-0436C7A409F2}"/>
              </a:ext>
              <a:ext uri="{C183D7F6-B498-43B3-948B-1728B52AA6E4}">
                <adec:decorative xmlns:adec="http://schemas.microsoft.com/office/drawing/2017/decorative" val="1"/>
              </a:ext>
            </a:extLst>
          </p:cNvPr>
          <p:cNvPicPr/>
          <p:nvPr/>
        </p:nvPicPr>
        <p:blipFill>
          <a:blip r:embed="rId2" cstate="screen">
            <a:extLst>
              <a:ext uri="{28A0092B-C50C-407E-A947-70E740481C1C}">
                <a14:useLocalDpi xmlns:a14="http://schemas.microsoft.com/office/drawing/2010/main"/>
              </a:ext>
            </a:extLst>
          </a:blip>
          <a:srcRect/>
          <a:stretch/>
        </p:blipFill>
        <p:spPr>
          <a:xfrm>
            <a:off x="1" y="0"/>
            <a:ext cx="12192000" cy="4232953"/>
          </a:xfrm>
          <a:prstGeom prst="rect">
            <a:avLst/>
          </a:prstGeom>
        </p:spPr>
      </p:pic>
      <p:pic>
        <p:nvPicPr>
          <p:cNvPr id="5" name="object 4">
            <a:extLst>
              <a:ext uri="{FF2B5EF4-FFF2-40B4-BE49-F238E27FC236}">
                <a16:creationId xmlns:a16="http://schemas.microsoft.com/office/drawing/2014/main" id="{B9B753FE-A5F2-38F0-B85D-9BEEAD04CD4B}"/>
              </a:ext>
              <a:ext uri="{C183D7F6-B498-43B3-948B-1728B52AA6E4}">
                <adec:decorative xmlns:adec="http://schemas.microsoft.com/office/drawing/2017/decorative" val="1"/>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4232953"/>
            <a:ext cx="12191999" cy="2625047"/>
          </a:xfrm>
          <a:prstGeom prst="rect">
            <a:avLst/>
          </a:prstGeom>
        </p:spPr>
      </p:pic>
      <p:sp>
        <p:nvSpPr>
          <p:cNvPr id="9" name="Title 8">
            <a:extLst>
              <a:ext uri="{FF2B5EF4-FFF2-40B4-BE49-F238E27FC236}">
                <a16:creationId xmlns:a16="http://schemas.microsoft.com/office/drawing/2014/main" id="{D5A96936-973A-A27C-8772-E5DDEEF11D3B}"/>
              </a:ext>
            </a:extLst>
          </p:cNvPr>
          <p:cNvSpPr txBox="1">
            <a:spLocks noGrp="1"/>
          </p:cNvSpPr>
          <p:nvPr>
            <p:ph type="title" idx="4294967295"/>
          </p:nvPr>
        </p:nvSpPr>
        <p:spPr>
          <a:xfrm>
            <a:off x="726140" y="4271516"/>
            <a:ext cx="1008529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City of Niagara Falls</a:t>
            </a:r>
          </a:p>
        </p:txBody>
      </p:sp>
      <p:grpSp>
        <p:nvGrpSpPr>
          <p:cNvPr id="33" name="Group 32" descr="Niagara Falls Logo.">
            <a:extLst>
              <a:ext uri="{FF2B5EF4-FFF2-40B4-BE49-F238E27FC236}">
                <a16:creationId xmlns:a16="http://schemas.microsoft.com/office/drawing/2014/main" id="{89F701F9-FA5A-0CF7-8AC6-F65E6CCC0D5A}"/>
              </a:ext>
              <a:ext uri="{C183D7F6-B498-43B3-948B-1728B52AA6E4}">
                <adec:decorative xmlns:adec="http://schemas.microsoft.com/office/drawing/2017/decorative" val="0"/>
              </a:ext>
            </a:extLst>
          </p:cNvPr>
          <p:cNvGrpSpPr/>
          <p:nvPr/>
        </p:nvGrpSpPr>
        <p:grpSpPr>
          <a:xfrm>
            <a:off x="845457" y="0"/>
            <a:ext cx="2273402" cy="1142066"/>
            <a:chOff x="7931592" y="7480497"/>
            <a:chExt cx="6320788" cy="3175311"/>
          </a:xfrm>
        </p:grpSpPr>
        <p:sp>
          <p:nvSpPr>
            <p:cNvPr id="15" name="object 6">
              <a:extLst>
                <a:ext uri="{FF2B5EF4-FFF2-40B4-BE49-F238E27FC236}">
                  <a16:creationId xmlns:a16="http://schemas.microsoft.com/office/drawing/2014/main" id="{9D7CE168-7619-2264-7CF4-3C94DA1F09EF}"/>
                </a:ext>
              </a:extLst>
            </p:cNvPr>
            <p:cNvSpPr/>
            <p:nvPr/>
          </p:nvSpPr>
          <p:spPr>
            <a:xfrm>
              <a:off x="7931592" y="7480497"/>
              <a:ext cx="6320788" cy="3175311"/>
            </a:xfrm>
            <a:custGeom>
              <a:avLst/>
              <a:gdLst/>
              <a:ahLst/>
              <a:cxnLst/>
              <a:rect l="l" t="t" r="r" b="b"/>
              <a:pathLst>
                <a:path w="6251575" h="4712334">
                  <a:moveTo>
                    <a:pt x="6251118" y="0"/>
                  </a:moveTo>
                  <a:lnTo>
                    <a:pt x="0" y="0"/>
                  </a:lnTo>
                  <a:lnTo>
                    <a:pt x="0" y="4711898"/>
                  </a:lnTo>
                  <a:lnTo>
                    <a:pt x="6251118" y="4711898"/>
                  </a:lnTo>
                  <a:lnTo>
                    <a:pt x="6251118" y="0"/>
                  </a:lnTo>
                  <a:close/>
                </a:path>
              </a:pathLst>
            </a:custGeom>
            <a:solidFill>
              <a:srgbClr val="FFFFFF"/>
            </a:solidFill>
          </p:spPr>
          <p:txBody>
            <a:bodyPr wrap="square" lIns="0" tIns="0" rIns="0" bIns="0" rtlCol="0"/>
            <a:lstStyle/>
            <a:p>
              <a:endParaRPr/>
            </a:p>
          </p:txBody>
        </p:sp>
        <p:grpSp>
          <p:nvGrpSpPr>
            <p:cNvPr id="16" name="Group 15">
              <a:extLst>
                <a:ext uri="{FF2B5EF4-FFF2-40B4-BE49-F238E27FC236}">
                  <a16:creationId xmlns:a16="http://schemas.microsoft.com/office/drawing/2014/main" id="{00EA650F-F9E9-FDE7-85F6-4E2B0B20C3CC}"/>
                </a:ext>
              </a:extLst>
            </p:cNvPr>
            <p:cNvGrpSpPr/>
            <p:nvPr/>
          </p:nvGrpSpPr>
          <p:grpSpPr>
            <a:xfrm>
              <a:off x="8952696" y="8607044"/>
              <a:ext cx="4338147" cy="1012584"/>
              <a:chOff x="14687020" y="8431967"/>
              <a:chExt cx="4338147" cy="1012584"/>
            </a:xfrm>
          </p:grpSpPr>
          <p:pic>
            <p:nvPicPr>
              <p:cNvPr id="17" name="object 8">
                <a:extLst>
                  <a:ext uri="{FF2B5EF4-FFF2-40B4-BE49-F238E27FC236}">
                    <a16:creationId xmlns:a16="http://schemas.microsoft.com/office/drawing/2014/main" id="{3137FF04-7B31-A250-26F1-6C8C6C534248}"/>
                  </a:ext>
                </a:extLst>
              </p:cNvPr>
              <p:cNvPicPr/>
              <p:nvPr/>
            </p:nvPicPr>
            <p:blipFill>
              <a:blip r:embed="rId4" cstate="screen">
                <a:extLst>
                  <a:ext uri="{28A0092B-C50C-407E-A947-70E740481C1C}">
                    <a14:useLocalDpi xmlns:a14="http://schemas.microsoft.com/office/drawing/2010/main"/>
                  </a:ext>
                </a:extLst>
              </a:blip>
              <a:stretch>
                <a:fillRect/>
              </a:stretch>
            </p:blipFill>
            <p:spPr>
              <a:xfrm>
                <a:off x="15811327" y="8458372"/>
                <a:ext cx="841578" cy="980606"/>
              </a:xfrm>
              <a:prstGeom prst="rect">
                <a:avLst/>
              </a:prstGeom>
            </p:spPr>
          </p:pic>
          <p:grpSp>
            <p:nvGrpSpPr>
              <p:cNvPr id="18" name="Group 17">
                <a:extLst>
                  <a:ext uri="{FF2B5EF4-FFF2-40B4-BE49-F238E27FC236}">
                    <a16:creationId xmlns:a16="http://schemas.microsoft.com/office/drawing/2014/main" id="{DECF7665-6A1C-5C21-8179-AC615B76DBF0}"/>
                  </a:ext>
                </a:extLst>
              </p:cNvPr>
              <p:cNvGrpSpPr/>
              <p:nvPr/>
            </p:nvGrpSpPr>
            <p:grpSpPr>
              <a:xfrm>
                <a:off x="14687020" y="8431967"/>
                <a:ext cx="4338147" cy="1012584"/>
                <a:chOff x="14687020" y="8431967"/>
                <a:chExt cx="4338147" cy="1012584"/>
              </a:xfrm>
            </p:grpSpPr>
            <p:pic>
              <p:nvPicPr>
                <p:cNvPr id="19" name="object 9">
                  <a:extLst>
                    <a:ext uri="{FF2B5EF4-FFF2-40B4-BE49-F238E27FC236}">
                      <a16:creationId xmlns:a16="http://schemas.microsoft.com/office/drawing/2014/main" id="{F7D396CB-C01E-6B9A-AD8B-C507D5FA43A8}"/>
                    </a:ext>
                  </a:extLst>
                </p:cNvPr>
                <p:cNvPicPr/>
                <p:nvPr/>
              </p:nvPicPr>
              <p:blipFill>
                <a:blip r:embed="rId5" cstate="screen">
                  <a:extLst>
                    <a:ext uri="{28A0092B-C50C-407E-A947-70E740481C1C}">
                      <a14:useLocalDpi xmlns:a14="http://schemas.microsoft.com/office/drawing/2010/main"/>
                    </a:ext>
                  </a:extLst>
                </a:blip>
                <a:stretch>
                  <a:fillRect/>
                </a:stretch>
              </p:blipFill>
              <p:spPr>
                <a:xfrm>
                  <a:off x="14689167" y="8804643"/>
                  <a:ext cx="280121" cy="634336"/>
                </a:xfrm>
                <a:prstGeom prst="rect">
                  <a:avLst/>
                </a:prstGeom>
              </p:spPr>
            </p:pic>
            <p:pic>
              <p:nvPicPr>
                <p:cNvPr id="20" name="object 10">
                  <a:extLst>
                    <a:ext uri="{FF2B5EF4-FFF2-40B4-BE49-F238E27FC236}">
                      <a16:creationId xmlns:a16="http://schemas.microsoft.com/office/drawing/2014/main" id="{8BE7DB4F-6518-7421-7BF5-F312307B2F70}"/>
                    </a:ext>
                  </a:extLst>
                </p:cNvPr>
                <p:cNvPicPr/>
                <p:nvPr/>
              </p:nvPicPr>
              <p:blipFill>
                <a:blip r:embed="rId6" cstate="screen">
                  <a:extLst>
                    <a:ext uri="{28A0092B-C50C-407E-A947-70E740481C1C}">
                      <a14:useLocalDpi xmlns:a14="http://schemas.microsoft.com/office/drawing/2010/main"/>
                    </a:ext>
                  </a:extLst>
                </a:blip>
                <a:stretch>
                  <a:fillRect/>
                </a:stretch>
              </p:blipFill>
              <p:spPr>
                <a:xfrm>
                  <a:off x="14687020" y="8458373"/>
                  <a:ext cx="982345" cy="984868"/>
                </a:xfrm>
                <a:prstGeom prst="rect">
                  <a:avLst/>
                </a:prstGeom>
              </p:spPr>
            </p:pic>
            <p:pic>
              <p:nvPicPr>
                <p:cNvPr id="21" name="object 11">
                  <a:extLst>
                    <a:ext uri="{FF2B5EF4-FFF2-40B4-BE49-F238E27FC236}">
                      <a16:creationId xmlns:a16="http://schemas.microsoft.com/office/drawing/2014/main" id="{160B2DB4-8887-88CD-6303-BD54CDF74126}"/>
                    </a:ext>
                  </a:extLst>
                </p:cNvPr>
                <p:cNvPicPr/>
                <p:nvPr/>
              </p:nvPicPr>
              <p:blipFill>
                <a:blip r:embed="rId7" cstate="screen">
                  <a:extLst>
                    <a:ext uri="{28A0092B-C50C-407E-A947-70E740481C1C}">
                      <a14:useLocalDpi xmlns:a14="http://schemas.microsoft.com/office/drawing/2010/main"/>
                    </a:ext>
                  </a:extLst>
                </a:blip>
                <a:stretch>
                  <a:fillRect/>
                </a:stretch>
              </p:blipFill>
              <p:spPr>
                <a:xfrm>
                  <a:off x="16897238" y="8452416"/>
                  <a:ext cx="373027" cy="440659"/>
                </a:xfrm>
                <a:prstGeom prst="rect">
                  <a:avLst/>
                </a:prstGeom>
              </p:spPr>
            </p:pic>
            <p:pic>
              <p:nvPicPr>
                <p:cNvPr id="22" name="object 12">
                  <a:extLst>
                    <a:ext uri="{FF2B5EF4-FFF2-40B4-BE49-F238E27FC236}">
                      <a16:creationId xmlns:a16="http://schemas.microsoft.com/office/drawing/2014/main" id="{7F0D4BAF-3E10-8D30-B5F2-0AE4B4CEF74D}"/>
                    </a:ext>
                  </a:extLst>
                </p:cNvPr>
                <p:cNvPicPr/>
                <p:nvPr/>
              </p:nvPicPr>
              <p:blipFill>
                <a:blip r:embed="rId8" cstate="screen">
                  <a:extLst>
                    <a:ext uri="{28A0092B-C50C-407E-A947-70E740481C1C}">
                      <a14:useLocalDpi xmlns:a14="http://schemas.microsoft.com/office/drawing/2010/main"/>
                    </a:ext>
                  </a:extLst>
                </a:blip>
                <a:stretch>
                  <a:fillRect/>
                </a:stretch>
              </p:blipFill>
              <p:spPr>
                <a:xfrm>
                  <a:off x="17335330" y="8431967"/>
                  <a:ext cx="99010" cy="93844"/>
                </a:xfrm>
                <a:prstGeom prst="rect">
                  <a:avLst/>
                </a:prstGeom>
              </p:spPr>
            </p:pic>
            <p:pic>
              <p:nvPicPr>
                <p:cNvPr id="23" name="object 13">
                  <a:extLst>
                    <a:ext uri="{FF2B5EF4-FFF2-40B4-BE49-F238E27FC236}">
                      <a16:creationId xmlns:a16="http://schemas.microsoft.com/office/drawing/2014/main" id="{13847FB0-819E-2EF4-B45B-9468E5AED905}"/>
                    </a:ext>
                  </a:extLst>
                </p:cNvPr>
                <p:cNvPicPr/>
                <p:nvPr/>
              </p:nvPicPr>
              <p:blipFill>
                <a:blip r:embed="rId9" cstate="screen">
                  <a:extLst>
                    <a:ext uri="{28A0092B-C50C-407E-A947-70E740481C1C}">
                      <a14:useLocalDpi xmlns:a14="http://schemas.microsoft.com/office/drawing/2010/main"/>
                    </a:ext>
                  </a:extLst>
                </a:blip>
                <a:stretch>
                  <a:fillRect/>
                </a:stretch>
              </p:blipFill>
              <p:spPr>
                <a:xfrm>
                  <a:off x="17341371" y="8559474"/>
                  <a:ext cx="86623" cy="333601"/>
                </a:xfrm>
                <a:prstGeom prst="rect">
                  <a:avLst/>
                </a:prstGeom>
              </p:spPr>
            </p:pic>
            <p:pic>
              <p:nvPicPr>
                <p:cNvPr id="24" name="object 14">
                  <a:extLst>
                    <a:ext uri="{FF2B5EF4-FFF2-40B4-BE49-F238E27FC236}">
                      <a16:creationId xmlns:a16="http://schemas.microsoft.com/office/drawing/2014/main" id="{69251131-7F30-1C77-D184-C54EDB8DFF6E}"/>
                    </a:ext>
                  </a:extLst>
                </p:cNvPr>
                <p:cNvPicPr/>
                <p:nvPr/>
              </p:nvPicPr>
              <p:blipFill>
                <a:blip r:embed="rId10" cstate="screen">
                  <a:extLst>
                    <a:ext uri="{28A0092B-C50C-407E-A947-70E740481C1C}">
                      <a14:useLocalDpi xmlns:a14="http://schemas.microsoft.com/office/drawing/2010/main"/>
                    </a:ext>
                  </a:extLst>
                </a:blip>
                <a:stretch>
                  <a:fillRect/>
                </a:stretch>
              </p:blipFill>
              <p:spPr>
                <a:xfrm>
                  <a:off x="17477825" y="8555442"/>
                  <a:ext cx="288696" cy="344259"/>
                </a:xfrm>
                <a:prstGeom prst="rect">
                  <a:avLst/>
                </a:prstGeom>
              </p:spPr>
            </p:pic>
            <p:pic>
              <p:nvPicPr>
                <p:cNvPr id="25" name="object 15">
                  <a:extLst>
                    <a:ext uri="{FF2B5EF4-FFF2-40B4-BE49-F238E27FC236}">
                      <a16:creationId xmlns:a16="http://schemas.microsoft.com/office/drawing/2014/main" id="{7DCA7B50-1696-5491-7BC0-AC85F58A3ED9}"/>
                    </a:ext>
                  </a:extLst>
                </p:cNvPr>
                <p:cNvPicPr/>
                <p:nvPr/>
              </p:nvPicPr>
              <p:blipFill>
                <a:blip r:embed="rId11" cstate="screen">
                  <a:extLst>
                    <a:ext uri="{28A0092B-C50C-407E-A947-70E740481C1C}">
                      <a14:useLocalDpi xmlns:a14="http://schemas.microsoft.com/office/drawing/2010/main"/>
                    </a:ext>
                  </a:extLst>
                </a:blip>
                <a:stretch>
                  <a:fillRect/>
                </a:stretch>
              </p:blipFill>
              <p:spPr>
                <a:xfrm>
                  <a:off x="17820078" y="8555453"/>
                  <a:ext cx="315187" cy="464844"/>
                </a:xfrm>
                <a:prstGeom prst="rect">
                  <a:avLst/>
                </a:prstGeom>
              </p:spPr>
            </p:pic>
            <p:pic>
              <p:nvPicPr>
                <p:cNvPr id="26" name="object 16">
                  <a:extLst>
                    <a:ext uri="{FF2B5EF4-FFF2-40B4-BE49-F238E27FC236}">
                      <a16:creationId xmlns:a16="http://schemas.microsoft.com/office/drawing/2014/main" id="{54AA7230-3517-8E9F-4654-78D2BC1534A0}"/>
                    </a:ext>
                  </a:extLst>
                </p:cNvPr>
                <p:cNvPicPr/>
                <p:nvPr/>
              </p:nvPicPr>
              <p:blipFill>
                <a:blip r:embed="rId12" cstate="screen">
                  <a:extLst>
                    <a:ext uri="{28A0092B-C50C-407E-A947-70E740481C1C}">
                      <a14:useLocalDpi xmlns:a14="http://schemas.microsoft.com/office/drawing/2010/main"/>
                    </a:ext>
                  </a:extLst>
                </a:blip>
                <a:stretch>
                  <a:fillRect/>
                </a:stretch>
              </p:blipFill>
              <p:spPr>
                <a:xfrm>
                  <a:off x="18185074" y="8555443"/>
                  <a:ext cx="288696" cy="344259"/>
                </a:xfrm>
                <a:prstGeom prst="rect">
                  <a:avLst/>
                </a:prstGeom>
              </p:spPr>
            </p:pic>
            <p:pic>
              <p:nvPicPr>
                <p:cNvPr id="27" name="object 17">
                  <a:extLst>
                    <a:ext uri="{FF2B5EF4-FFF2-40B4-BE49-F238E27FC236}">
                      <a16:creationId xmlns:a16="http://schemas.microsoft.com/office/drawing/2014/main" id="{B61315CB-CA9B-DA34-9A7A-9A95CBA37D5B}"/>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8535707" y="8555160"/>
                  <a:ext cx="489460" cy="344542"/>
                </a:xfrm>
                <a:prstGeom prst="rect">
                  <a:avLst/>
                </a:prstGeom>
              </p:spPr>
            </p:pic>
            <p:pic>
              <p:nvPicPr>
                <p:cNvPr id="28" name="object 18">
                  <a:extLst>
                    <a:ext uri="{FF2B5EF4-FFF2-40B4-BE49-F238E27FC236}">
                      <a16:creationId xmlns:a16="http://schemas.microsoft.com/office/drawing/2014/main" id="{80EE602F-6195-48B4-3DC9-DE3A5F1DA461}"/>
                    </a:ext>
                  </a:extLst>
                </p:cNvPr>
                <p:cNvPicPr/>
                <p:nvPr/>
              </p:nvPicPr>
              <p:blipFill>
                <a:blip r:embed="rId14" cstate="screen">
                  <a:extLst>
                    <a:ext uri="{28A0092B-C50C-407E-A947-70E740481C1C}">
                      <a14:useLocalDpi xmlns:a14="http://schemas.microsoft.com/office/drawing/2010/main"/>
                    </a:ext>
                  </a:extLst>
                </a:blip>
                <a:stretch>
                  <a:fillRect/>
                </a:stretch>
              </p:blipFill>
              <p:spPr>
                <a:xfrm>
                  <a:off x="16897238" y="8977695"/>
                  <a:ext cx="590482" cy="466855"/>
                </a:xfrm>
                <a:prstGeom prst="rect">
                  <a:avLst/>
                </a:prstGeom>
              </p:spPr>
            </p:pic>
            <p:pic>
              <p:nvPicPr>
                <p:cNvPr id="29" name="object 19">
                  <a:extLst>
                    <a:ext uri="{FF2B5EF4-FFF2-40B4-BE49-F238E27FC236}">
                      <a16:creationId xmlns:a16="http://schemas.microsoft.com/office/drawing/2014/main" id="{A158AEDB-114E-7E4D-BF6B-54BC49941D25}"/>
                    </a:ext>
                  </a:extLst>
                </p:cNvPr>
                <p:cNvPicPr/>
                <p:nvPr/>
              </p:nvPicPr>
              <p:blipFill>
                <a:blip r:embed="rId15" cstate="screen">
                  <a:extLst>
                    <a:ext uri="{28A0092B-C50C-407E-A947-70E740481C1C}">
                      <a14:useLocalDpi xmlns:a14="http://schemas.microsoft.com/office/drawing/2010/main"/>
                    </a:ext>
                  </a:extLst>
                </a:blip>
                <a:stretch>
                  <a:fillRect/>
                </a:stretch>
              </p:blipFill>
              <p:spPr>
                <a:xfrm>
                  <a:off x="17548208" y="8994437"/>
                  <a:ext cx="92623" cy="443318"/>
                </a:xfrm>
                <a:prstGeom prst="rect">
                  <a:avLst/>
                </a:prstGeom>
              </p:spPr>
            </p:pic>
            <p:pic>
              <p:nvPicPr>
                <p:cNvPr id="30" name="object 20">
                  <a:extLst>
                    <a:ext uri="{FF2B5EF4-FFF2-40B4-BE49-F238E27FC236}">
                      <a16:creationId xmlns:a16="http://schemas.microsoft.com/office/drawing/2014/main" id="{BADD4C54-265E-C2B4-40A0-E538A18D4084}"/>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7698914" y="8955740"/>
                  <a:ext cx="92633" cy="485105"/>
                </a:xfrm>
                <a:prstGeom prst="rect">
                  <a:avLst/>
                </a:prstGeom>
              </p:spPr>
            </p:pic>
            <p:pic>
              <p:nvPicPr>
                <p:cNvPr id="31" name="object 21">
                  <a:extLst>
                    <a:ext uri="{FF2B5EF4-FFF2-40B4-BE49-F238E27FC236}">
                      <a16:creationId xmlns:a16="http://schemas.microsoft.com/office/drawing/2014/main" id="{24E6C560-8E07-8103-3B24-93CFA2A9282B}"/>
                    </a:ext>
                  </a:extLst>
                </p:cNvPr>
                <p:cNvPicPr/>
                <p:nvPr/>
              </p:nvPicPr>
              <p:blipFill>
                <a:blip r:embed="rId17" cstate="screen">
                  <a:extLst>
                    <a:ext uri="{28A0092B-C50C-407E-A947-70E740481C1C}">
                      <a14:useLocalDpi xmlns:a14="http://schemas.microsoft.com/office/drawing/2010/main"/>
                    </a:ext>
                  </a:extLst>
                </a:blip>
                <a:stretch>
                  <a:fillRect/>
                </a:stretch>
              </p:blipFill>
              <p:spPr>
                <a:xfrm>
                  <a:off x="17840936" y="9088250"/>
                  <a:ext cx="306915" cy="356301"/>
                </a:xfrm>
                <a:prstGeom prst="rect">
                  <a:avLst/>
                </a:prstGeom>
              </p:spPr>
            </p:pic>
            <p:pic>
              <p:nvPicPr>
                <p:cNvPr id="32" name="object 22">
                  <a:extLst>
                    <a:ext uri="{FF2B5EF4-FFF2-40B4-BE49-F238E27FC236}">
                      <a16:creationId xmlns:a16="http://schemas.microsoft.com/office/drawing/2014/main" id="{8938AB06-6D69-3193-A8F6-F1A5964A1E71}"/>
                    </a:ext>
                  </a:extLst>
                </p:cNvPr>
                <p:cNvPicPr/>
                <p:nvPr/>
              </p:nvPicPr>
              <p:blipFill>
                <a:blip r:embed="rId18" cstate="screen">
                  <a:extLst>
                    <a:ext uri="{28A0092B-C50C-407E-A947-70E740481C1C}">
                      <a14:useLocalDpi xmlns:a14="http://schemas.microsoft.com/office/drawing/2010/main"/>
                    </a:ext>
                  </a:extLst>
                </a:blip>
                <a:stretch>
                  <a:fillRect/>
                </a:stretch>
              </p:blipFill>
              <p:spPr>
                <a:xfrm>
                  <a:off x="18224028" y="9109828"/>
                  <a:ext cx="329825" cy="270958"/>
                </a:xfrm>
                <a:prstGeom prst="rect">
                  <a:avLst/>
                </a:prstGeom>
              </p:spPr>
            </p:pic>
          </p:grpSp>
        </p:grpSp>
      </p:grpSp>
      <p:sp>
        <p:nvSpPr>
          <p:cNvPr id="2" name="TextBox 1">
            <a:extLst>
              <a:ext uri="{FF2B5EF4-FFF2-40B4-BE49-F238E27FC236}">
                <a16:creationId xmlns:a16="http://schemas.microsoft.com/office/drawing/2014/main" id="{26A7C668-2CBD-1620-C5DC-1DD579CC13CC}"/>
              </a:ext>
            </a:extLst>
          </p:cNvPr>
          <p:cNvSpPr txBox="1"/>
          <p:nvPr/>
        </p:nvSpPr>
        <p:spPr>
          <a:xfrm>
            <a:off x="726140" y="4999892"/>
            <a:ext cx="10814696" cy="338554"/>
          </a:xfrm>
          <a:prstGeom prst="rect">
            <a:avLst/>
          </a:prstGeom>
          <a:noFill/>
        </p:spPr>
        <p:txBody>
          <a:bodyPr wrap="square" lIns="91440" tIns="45720" rIns="91440" bIns="45720" rtlCol="0" anchor="t">
            <a:spAutoFit/>
          </a:bodyPr>
          <a:lstStyle/>
          <a:p>
            <a:r>
              <a:rPr lang="en-CA" sz="1600">
                <a:solidFill>
                  <a:schemeClr val="bg1"/>
                </a:solidFill>
                <a:latin typeface="Inter 18pt SemiBold"/>
                <a:ea typeface="Inter 18pt SemiBold"/>
              </a:rPr>
              <a:t>Trails and Active Transportation Master Plan Public Information Centre #3 </a:t>
            </a:r>
            <a:endParaRPr lang="en-US" sz="1600">
              <a:solidFill>
                <a:schemeClr val="bg1"/>
              </a:solidFill>
              <a:latin typeface="Inter 18pt SemiBold"/>
              <a:ea typeface="Inter 18pt SemiBold"/>
            </a:endParaRPr>
          </a:p>
        </p:txBody>
      </p:sp>
      <p:cxnSp>
        <p:nvCxnSpPr>
          <p:cNvPr id="13" name="Straight Connector 12">
            <a:extLst>
              <a:ext uri="{FF2B5EF4-FFF2-40B4-BE49-F238E27FC236}">
                <a16:creationId xmlns:a16="http://schemas.microsoft.com/office/drawing/2014/main" id="{F38079D8-5898-5B8F-61E2-18482A667A19}"/>
              </a:ext>
              <a:ext uri="{C183D7F6-B498-43B3-948B-1728B52AA6E4}">
                <adec:decorative xmlns:adec="http://schemas.microsoft.com/office/drawing/2017/decorative" val="1"/>
              </a:ext>
            </a:extLst>
          </p:cNvPr>
          <p:cNvCxnSpPr/>
          <p:nvPr/>
        </p:nvCxnSpPr>
        <p:spPr>
          <a:xfrm>
            <a:off x="845457" y="5485159"/>
            <a:ext cx="1382486"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BC5A6108-C4F9-BDE6-95BD-56C930DFCC5E}"/>
              </a:ext>
            </a:extLst>
          </p:cNvPr>
          <p:cNvSpPr txBox="1"/>
          <p:nvPr/>
        </p:nvSpPr>
        <p:spPr>
          <a:xfrm>
            <a:off x="726140" y="5761926"/>
            <a:ext cx="4295694" cy="338554"/>
          </a:xfrm>
          <a:prstGeom prst="rect">
            <a:avLst/>
          </a:prstGeom>
          <a:noFill/>
        </p:spPr>
        <p:txBody>
          <a:bodyPr wrap="square" lIns="91440" tIns="45720" rIns="91440" bIns="45720" rtlCol="0" anchor="t">
            <a:spAutoFit/>
          </a:bodyPr>
          <a:lstStyle/>
          <a:p>
            <a:r>
              <a:rPr lang="en-US" sz="1600">
                <a:solidFill>
                  <a:schemeClr val="bg1"/>
                </a:solidFill>
                <a:latin typeface="Inter 18pt SemiBold"/>
                <a:ea typeface="Inter 18pt SemiBold"/>
              </a:rPr>
              <a:t>MARCH 11, 2026</a:t>
            </a:r>
          </a:p>
        </p:txBody>
      </p:sp>
    </p:spTree>
    <p:extLst>
      <p:ext uri="{BB962C8B-B14F-4D97-AF65-F5344CB8AC3E}">
        <p14:creationId xmlns:p14="http://schemas.microsoft.com/office/powerpoint/2010/main" val="2593253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0E998-CD65-ECF1-729C-3C527552620E}"/>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45EB6C17-3823-5BB9-A20F-B662180909F4}"/>
              </a:ext>
              <a:ext uri="{C183D7F6-B498-43B3-948B-1728B52AA6E4}">
                <adec:decorative xmlns:adec="http://schemas.microsoft.com/office/drawing/2017/decorative" val="1"/>
              </a:ext>
            </a:extLst>
          </p:cNvPr>
          <p:cNvPicPr/>
          <p:nvPr/>
        </p:nvPicPr>
        <p:blipFill>
          <a:blip r:embed="rId2"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3FC04521-5B48-7244-EE96-AAAF57F28AA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5468D80-9476-83CB-257F-49D2806560E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B8C4ABAA-89C4-A204-F6FF-DACF721C27DD}"/>
              </a:ext>
            </a:extLst>
          </p:cNvPr>
          <p:cNvSpPr txBox="1">
            <a:spLocks noGrp="1"/>
          </p:cNvSpPr>
          <p:nvPr>
            <p:ph type="title" idx="4294967295"/>
          </p:nvPr>
        </p:nvSpPr>
        <p:spPr>
          <a:xfrm>
            <a:off x="845456" y="1292652"/>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Community Guidelines </a:t>
            </a:r>
          </a:p>
        </p:txBody>
      </p:sp>
      <p:cxnSp>
        <p:nvCxnSpPr>
          <p:cNvPr id="8" name="Straight Connector 7">
            <a:extLst>
              <a:ext uri="{FF2B5EF4-FFF2-40B4-BE49-F238E27FC236}">
                <a16:creationId xmlns:a16="http://schemas.microsoft.com/office/drawing/2014/main" id="{765D94F2-6DC7-9B55-1C7B-0E0BC228B748}"/>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BBFA36F6-9D20-F83B-249E-C15BC6EA91E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sp>
        <p:nvSpPr>
          <p:cNvPr id="9" name="TextBox 8">
            <a:extLst>
              <a:ext uri="{FF2B5EF4-FFF2-40B4-BE49-F238E27FC236}">
                <a16:creationId xmlns:a16="http://schemas.microsoft.com/office/drawing/2014/main" id="{53A2B21F-3F27-4CA0-772B-703CC1945985}"/>
              </a:ext>
            </a:extLst>
          </p:cNvPr>
          <p:cNvSpPr txBox="1"/>
          <p:nvPr/>
        </p:nvSpPr>
        <p:spPr>
          <a:xfrm>
            <a:off x="1180374" y="2511544"/>
            <a:ext cx="6214730" cy="2862322"/>
          </a:xfrm>
          <a:prstGeom prst="rect">
            <a:avLst/>
          </a:prstGeom>
          <a:noFill/>
        </p:spPr>
        <p:txBody>
          <a:bodyPr wrap="square">
            <a:spAutoFit/>
          </a:bodyPr>
          <a:lstStyle/>
          <a:p>
            <a:pPr marL="285750" indent="-285750">
              <a:buFont typeface="Arial" panose="020B0604020202020204" pitchFamily="34" charset="0"/>
              <a:buChar char="•"/>
            </a:pPr>
            <a:r>
              <a:rPr lang="en-CA" sz="2000">
                <a:solidFill>
                  <a:schemeClr val="bg1"/>
                </a:solidFill>
              </a:rPr>
              <a:t>Please be respectful.​​</a:t>
            </a:r>
          </a:p>
          <a:p>
            <a:pPr marL="285750" indent="-285750">
              <a:buFont typeface="Arial" panose="020B0604020202020204" pitchFamily="34" charset="0"/>
              <a:buChar char="•"/>
            </a:pPr>
            <a:endParaRPr lang="en-CA" sz="2000">
              <a:solidFill>
                <a:schemeClr val="bg1"/>
              </a:solidFill>
            </a:endParaRPr>
          </a:p>
          <a:p>
            <a:pPr marL="285750" indent="-285750">
              <a:buFont typeface="Arial" panose="020B0604020202020204" pitchFamily="34" charset="0"/>
              <a:buChar char="•"/>
            </a:pPr>
            <a:r>
              <a:rPr lang="en-CA" sz="2000">
                <a:solidFill>
                  <a:schemeClr val="bg1"/>
                </a:solidFill>
              </a:rPr>
              <a:t>No tolerance for discrimination or hateful language of any kind.​​</a:t>
            </a:r>
          </a:p>
          <a:p>
            <a:pPr marL="285750" indent="-285750">
              <a:buFont typeface="Arial" panose="020B0604020202020204" pitchFamily="34" charset="0"/>
              <a:buChar char="•"/>
            </a:pPr>
            <a:endParaRPr lang="en-CA" sz="2000">
              <a:solidFill>
                <a:schemeClr val="bg1"/>
              </a:solidFill>
            </a:endParaRPr>
          </a:p>
          <a:p>
            <a:pPr marL="285750" indent="-285750">
              <a:buFont typeface="Arial" panose="020B0604020202020204" pitchFamily="34" charset="0"/>
              <a:buChar char="•"/>
            </a:pPr>
            <a:r>
              <a:rPr lang="en-CA" sz="2000">
                <a:solidFill>
                  <a:schemeClr val="bg1"/>
                </a:solidFill>
              </a:rPr>
              <a:t>Please send questions in the chat for the project team – we will look to answer at the end of each presentation. Our emails will be shared at the end of each presentation.</a:t>
            </a:r>
          </a:p>
        </p:txBody>
      </p:sp>
      <p:sp>
        <p:nvSpPr>
          <p:cNvPr id="12" name="TextBox 11">
            <a:extLst>
              <a:ext uri="{FF2B5EF4-FFF2-40B4-BE49-F238E27FC236}">
                <a16:creationId xmlns:a16="http://schemas.microsoft.com/office/drawing/2014/main" id="{FF9B2BCA-2FCC-66C5-1067-42D09AF83678}"/>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2</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4175933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5444D-64FD-F721-628A-6DFAA98A6A1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DF1B351-0C69-432B-D7FB-0963281B181E}"/>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095999" y="0"/>
            <a:ext cx="6095999" cy="6858000"/>
          </a:xfrm>
          <a:prstGeom prst="rect">
            <a:avLst/>
          </a:prstGeom>
        </p:spPr>
      </p:pic>
      <p:sp>
        <p:nvSpPr>
          <p:cNvPr id="13" name="Rectangle 12">
            <a:extLst>
              <a:ext uri="{FF2B5EF4-FFF2-40B4-BE49-F238E27FC236}">
                <a16:creationId xmlns:a16="http://schemas.microsoft.com/office/drawing/2014/main" id="{CD26F2B1-12F3-1EA3-6C12-28D4E4F0AA6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92161B8-AF0E-322D-C1AC-13AE2943567E}"/>
              </a:ext>
            </a:extLst>
          </p:cNvPr>
          <p:cNvSpPr txBox="1">
            <a:spLocks noGrp="1"/>
          </p:cNvSpPr>
          <p:nvPr>
            <p:ph type="title" idx="4294967295"/>
          </p:nvPr>
        </p:nvSpPr>
        <p:spPr>
          <a:xfrm>
            <a:off x="726140" y="1686430"/>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Agenda </a:t>
            </a:r>
          </a:p>
        </p:txBody>
      </p:sp>
      <p:sp>
        <p:nvSpPr>
          <p:cNvPr id="7" name="TextBox 6">
            <a:extLst>
              <a:ext uri="{FF2B5EF4-FFF2-40B4-BE49-F238E27FC236}">
                <a16:creationId xmlns:a16="http://schemas.microsoft.com/office/drawing/2014/main" id="{F9C01DEA-94B1-C111-A9BA-E177C692853E}"/>
              </a:ext>
            </a:extLst>
          </p:cNvPr>
          <p:cNvSpPr txBox="1"/>
          <p:nvPr/>
        </p:nvSpPr>
        <p:spPr>
          <a:xfrm>
            <a:off x="726139" y="2571751"/>
            <a:ext cx="4551713" cy="2135841"/>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CA" sz="1600">
                <a:solidFill>
                  <a:srgbClr val="003F8E"/>
                </a:solidFill>
                <a:latin typeface="Inter 28pt" panose="02000503000000020004" pitchFamily="2" charset="0"/>
                <a:ea typeface="Inter 28pt" panose="02000503000000020004" pitchFamily="2" charset="0"/>
              </a:rPr>
              <a:t>Project Schedule Update</a:t>
            </a:r>
          </a:p>
          <a:p>
            <a:pPr marL="285750" indent="-285750">
              <a:lnSpc>
                <a:spcPct val="120000"/>
              </a:lnSpc>
              <a:buFont typeface="Arial" panose="020B0604020202020204" pitchFamily="34" charset="0"/>
              <a:buChar char="•"/>
            </a:pPr>
            <a:r>
              <a:rPr lang="en-CA" sz="1600">
                <a:solidFill>
                  <a:srgbClr val="003F8E"/>
                </a:solidFill>
                <a:latin typeface="Inter 28pt" panose="02000503000000020004" pitchFamily="2" charset="0"/>
                <a:ea typeface="Inter 28pt" panose="02000503000000020004" pitchFamily="2" charset="0"/>
              </a:rPr>
              <a:t>Draft Final Trails &amp; Active Transportation Network</a:t>
            </a:r>
          </a:p>
          <a:p>
            <a:pPr marL="285750" indent="-285750">
              <a:lnSpc>
                <a:spcPct val="120000"/>
              </a:lnSpc>
              <a:buFont typeface="Arial" panose="020B0604020202020204" pitchFamily="34" charset="0"/>
              <a:buChar char="•"/>
            </a:pPr>
            <a:r>
              <a:rPr lang="en-CA" sz="1600">
                <a:solidFill>
                  <a:srgbClr val="003F8E"/>
                </a:solidFill>
                <a:latin typeface="Inter 28pt" panose="02000503000000020004" pitchFamily="2" charset="0"/>
                <a:ea typeface="Inter 28pt" panose="02000503000000020004" pitchFamily="2" charset="0"/>
              </a:rPr>
              <a:t>Policy and Strategy Recommendations</a:t>
            </a:r>
          </a:p>
          <a:p>
            <a:pPr marL="285750" indent="-285750">
              <a:lnSpc>
                <a:spcPct val="120000"/>
              </a:lnSpc>
              <a:buFont typeface="Arial" panose="020B0604020202020204" pitchFamily="34" charset="0"/>
              <a:buChar char="•"/>
            </a:pPr>
            <a:r>
              <a:rPr lang="en-CA" sz="1600">
                <a:solidFill>
                  <a:srgbClr val="003F8E"/>
                </a:solidFill>
                <a:latin typeface="Inter 28pt" panose="02000503000000020004" pitchFamily="2" charset="0"/>
                <a:ea typeface="Inter 28pt" panose="02000503000000020004" pitchFamily="2" charset="0"/>
              </a:rPr>
              <a:t>Programming and Education Recommendations</a:t>
            </a:r>
          </a:p>
          <a:p>
            <a:pPr marL="285750" indent="-285750">
              <a:lnSpc>
                <a:spcPct val="120000"/>
              </a:lnSpc>
              <a:buFont typeface="Arial" panose="020B0604020202020204" pitchFamily="34" charset="0"/>
              <a:buChar char="•"/>
            </a:pPr>
            <a:r>
              <a:rPr lang="en-CA" sz="1600">
                <a:solidFill>
                  <a:srgbClr val="003F8E"/>
                </a:solidFill>
                <a:latin typeface="Inter 28pt" panose="02000503000000020004" pitchFamily="2" charset="0"/>
                <a:ea typeface="Inter 28pt" panose="02000503000000020004" pitchFamily="2" charset="0"/>
              </a:rPr>
              <a:t>Monitoring &amp; Reporting Program</a:t>
            </a:r>
          </a:p>
        </p:txBody>
      </p:sp>
      <p:cxnSp>
        <p:nvCxnSpPr>
          <p:cNvPr id="8" name="Straight Connector 7">
            <a:extLst>
              <a:ext uri="{FF2B5EF4-FFF2-40B4-BE49-F238E27FC236}">
                <a16:creationId xmlns:a16="http://schemas.microsoft.com/office/drawing/2014/main" id="{A48A7A94-EAD4-B33B-44F6-68ACCA079BBF}"/>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166E6E6E-A499-690E-D030-5EF6B1FD349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sp>
        <p:nvSpPr>
          <p:cNvPr id="3" name="TextBox 2">
            <a:extLst>
              <a:ext uri="{FF2B5EF4-FFF2-40B4-BE49-F238E27FC236}">
                <a16:creationId xmlns:a16="http://schemas.microsoft.com/office/drawing/2014/main" id="{BE280EED-AD95-B8E0-9066-003A51451563}"/>
              </a:ext>
              <a:ext uri="{C183D7F6-B498-43B3-948B-1728B52AA6E4}">
                <adec:decorative xmlns:adec="http://schemas.microsoft.com/office/drawing/2017/decorative" val="0"/>
              </a:ext>
            </a:extLst>
          </p:cNvPr>
          <p:cNvSpPr txBox="1"/>
          <p:nvPr/>
        </p:nvSpPr>
        <p:spPr>
          <a:xfrm>
            <a:off x="11486147" y="6019739"/>
            <a:ext cx="938461" cy="307777"/>
          </a:xfrm>
          <a:prstGeom prst="rect">
            <a:avLst/>
          </a:prstGeom>
          <a:noFill/>
        </p:spPr>
        <p:txBody>
          <a:bodyPr wrap="square">
            <a:spAutoFit/>
          </a:bodyPr>
          <a:lstStyle/>
          <a:p>
            <a:fld id="{9A868AE5-083B-440E-B535-2542821ACD61}" type="slidenum">
              <a:rPr lang="en-US" sz="1400" spc="100" smtClean="0">
                <a:solidFill>
                  <a:schemeClr val="bg1"/>
                </a:solidFill>
                <a:latin typeface="Inter 18pt SemiBold" panose="02000503000000020004" pitchFamily="2" charset="0"/>
                <a:ea typeface="Inter 18pt SemiBold" panose="02000503000000020004" pitchFamily="2" charset="0"/>
              </a:rPr>
              <a:t>3</a:t>
            </a:fld>
            <a:endParaRPr lang="en-US" sz="1400" spc="100">
              <a:solidFill>
                <a:schemeClr val="bg1"/>
              </a:solidFill>
              <a:latin typeface="Inter 18pt SemiBold" panose="02000503000000020004" pitchFamily="2" charset="0"/>
              <a:ea typeface="Inter 18pt SemiBold" panose="02000503000000020004" pitchFamily="2" charset="0"/>
            </a:endParaRPr>
          </a:p>
        </p:txBody>
      </p:sp>
      <p:pic>
        <p:nvPicPr>
          <p:cNvPr id="9" name="Picture 8">
            <a:extLst>
              <a:ext uri="{FF2B5EF4-FFF2-40B4-BE49-F238E27FC236}">
                <a16:creationId xmlns:a16="http://schemas.microsoft.com/office/drawing/2014/main" id="{4141FB65-FBC9-C5B7-EA6C-712AB9FD462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Tree>
    <p:extLst>
      <p:ext uri="{BB962C8B-B14F-4D97-AF65-F5344CB8AC3E}">
        <p14:creationId xmlns:p14="http://schemas.microsoft.com/office/powerpoint/2010/main" val="2143188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ECAB6-0B4C-B788-43FD-E63ECD45E0C6}"/>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8F3762BE-6C3A-84FE-5964-665B60287007}"/>
              </a:ext>
              <a:ext uri="{C183D7F6-B498-43B3-948B-1728B52AA6E4}">
                <adec:decorative xmlns:adec="http://schemas.microsoft.com/office/drawing/2017/decorative" val="1"/>
              </a:ext>
            </a:extLst>
          </p:cNvPr>
          <p:cNvPicPr/>
          <p:nvPr/>
        </p:nvPicPr>
        <p:blipFill>
          <a:blip r:embed="rId3"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7EF9F736-E804-5B90-1448-F32DC6B373D9}"/>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BEE3CFD-15D1-D074-C50B-956F6E91F34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1AB00B40-99F8-5E7C-C4A9-E051729EA354}"/>
              </a:ext>
            </a:extLst>
          </p:cNvPr>
          <p:cNvSpPr txBox="1">
            <a:spLocks noGrp="1"/>
          </p:cNvSpPr>
          <p:nvPr>
            <p:ph type="title" idx="4294967295"/>
          </p:nvPr>
        </p:nvSpPr>
        <p:spPr>
          <a:xfrm>
            <a:off x="726140" y="4598893"/>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Introductions</a:t>
            </a:r>
          </a:p>
        </p:txBody>
      </p:sp>
      <p:cxnSp>
        <p:nvCxnSpPr>
          <p:cNvPr id="8" name="Straight Connector 7">
            <a:extLst>
              <a:ext uri="{FF2B5EF4-FFF2-40B4-BE49-F238E27FC236}">
                <a16:creationId xmlns:a16="http://schemas.microsoft.com/office/drawing/2014/main" id="{5323C582-0827-5612-591F-D6579B420278}"/>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54B49645-3F9C-B82B-6E0C-FA77754226E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E3E63FA2-278C-9BB7-66F1-7FE528B3DF28}"/>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4</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538227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97825-EDA4-34DA-326D-D5F646134DC1}"/>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F3C52E5E-8885-FCF9-FDB3-B14904006520}"/>
              </a:ext>
              <a:ext uri="{C183D7F6-B498-43B3-948B-1728B52AA6E4}">
                <adec:decorative xmlns:adec="http://schemas.microsoft.com/office/drawing/2017/decorative" val="1"/>
              </a:ext>
            </a:extLst>
          </p:cNvPr>
          <p:cNvPicPr/>
          <p:nvPr/>
        </p:nvPicPr>
        <p:blipFill>
          <a:blip r:embed="rId2"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BEAAE365-191A-FC52-235C-B423EA6E93FC}"/>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AB43C0F-C5D4-9B40-3293-126EE4C0E1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53376" y="379258"/>
            <a:ext cx="978820" cy="624304"/>
          </a:xfrm>
          <a:prstGeom prst="rect">
            <a:avLst/>
          </a:prstGeom>
        </p:spPr>
      </p:pic>
      <p:sp>
        <p:nvSpPr>
          <p:cNvPr id="7" name="Title 6">
            <a:extLst>
              <a:ext uri="{FF2B5EF4-FFF2-40B4-BE49-F238E27FC236}">
                <a16:creationId xmlns:a16="http://schemas.microsoft.com/office/drawing/2014/main" id="{15A0D95C-2014-9846-AC7B-4B2C8E13688A}"/>
              </a:ext>
            </a:extLst>
          </p:cNvPr>
          <p:cNvSpPr txBox="1">
            <a:spLocks noGrp="1"/>
          </p:cNvSpPr>
          <p:nvPr>
            <p:ph type="title" idx="4294967295"/>
          </p:nvPr>
        </p:nvSpPr>
        <p:spPr>
          <a:xfrm>
            <a:off x="853375" y="1003562"/>
            <a:ext cx="4295694"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bg1"/>
                </a:solidFill>
                <a:effectLst/>
                <a:uLnTx/>
                <a:uFillTx/>
                <a:latin typeface="Inter 18pt SemiBold" panose="02000503000000020004" pitchFamily="2" charset="0"/>
                <a:ea typeface="Inter 18pt SemiBold" panose="02000503000000020004" pitchFamily="2" charset="0"/>
                <a:cs typeface="+mn-cs"/>
              </a:rPr>
              <a:t>PROJECT SCHEDULE </a:t>
            </a:r>
            <a:endParaRPr kumimoji="0" lang="en-US" sz="1600" b="0" i="0" u="none" strike="noStrike" kern="1200" cap="none" spc="0" normalizeH="0" baseline="0" noProof="0">
              <a:ln>
                <a:noFill/>
              </a:ln>
              <a:solidFill>
                <a:schemeClr val="tx1"/>
              </a:solidFill>
              <a:effectLst/>
              <a:uLnTx/>
              <a:uFillTx/>
              <a:latin typeface="Inter 18pt SemiBold" panose="02000503000000020004" pitchFamily="2" charset="0"/>
              <a:ea typeface="Inter 18pt SemiBold" panose="02000503000000020004" pitchFamily="2" charset="0"/>
              <a:cs typeface="+mn-cs"/>
            </a:endParaRPr>
          </a:p>
        </p:txBody>
      </p:sp>
      <p:cxnSp>
        <p:nvCxnSpPr>
          <p:cNvPr id="8" name="Straight Connector 7">
            <a:extLst>
              <a:ext uri="{FF2B5EF4-FFF2-40B4-BE49-F238E27FC236}">
                <a16:creationId xmlns:a16="http://schemas.microsoft.com/office/drawing/2014/main" id="{4F389012-7C17-582E-994B-E27ABBF44F6F}"/>
              </a:ext>
              <a:ext uri="{C183D7F6-B498-43B3-948B-1728B52AA6E4}">
                <adec:decorative xmlns:adec="http://schemas.microsoft.com/office/drawing/2017/decorative" val="1"/>
              </a:ext>
            </a:extLst>
          </p:cNvPr>
          <p:cNvCxnSpPr>
            <a:cxnSpLocks/>
          </p:cNvCxnSpPr>
          <p:nvPr/>
        </p:nvCxnSpPr>
        <p:spPr>
          <a:xfrm>
            <a:off x="961325" y="1413772"/>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16EFA322-6124-AA75-01A0-730032B0EA04}"/>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graphicFrame>
        <p:nvGraphicFramePr>
          <p:cNvPr id="2" name="Espace réservé du contenu 10" descr="Initiation &amp; Background Review​&#10;&#10;Development of Active Transportation Network​&#10;&#10;Policies Framework and Programs​&#10;&#10;Implementation Strategies​">
            <a:extLst>
              <a:ext uri="{FF2B5EF4-FFF2-40B4-BE49-F238E27FC236}">
                <a16:creationId xmlns:a16="http://schemas.microsoft.com/office/drawing/2014/main" id="{0F153E58-3AB0-F74A-C57D-9EF5352BF467}"/>
              </a:ext>
            </a:extLst>
          </p:cNvPr>
          <p:cNvGraphicFramePr>
            <a:graphicFrameLocks/>
          </p:cNvGraphicFramePr>
          <p:nvPr>
            <p:extLst>
              <p:ext uri="{D42A27DB-BD31-4B8C-83A1-F6EECF244321}">
                <p14:modId xmlns:p14="http://schemas.microsoft.com/office/powerpoint/2010/main" val="3733329855"/>
              </p:ext>
            </p:extLst>
          </p:nvPr>
        </p:nvGraphicFramePr>
        <p:xfrm>
          <a:off x="853376" y="1544899"/>
          <a:ext cx="10253214" cy="9263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3" name="Group 2" descr="Review of existing active transportation network and destinations. Development of vision and goals&#10;&#10;Develop a network hierarchy. Develop a draft network. Identify barriers and mitigation.&#10;&#10;Develop policies for maintenance, travel demand management, and wayfinding.&#10;&#10;Develop phasing and costing for network.">
            <a:extLst>
              <a:ext uri="{FF2B5EF4-FFF2-40B4-BE49-F238E27FC236}">
                <a16:creationId xmlns:a16="http://schemas.microsoft.com/office/drawing/2014/main" id="{AA8BC16A-D320-B8B9-EB64-A0072DCE5775}"/>
              </a:ext>
              <a:ext uri="{C183D7F6-B498-43B3-948B-1728B52AA6E4}">
                <adec:decorative xmlns:adec="http://schemas.microsoft.com/office/drawing/2017/decorative" val="0"/>
              </a:ext>
            </a:extLst>
          </p:cNvPr>
          <p:cNvGrpSpPr/>
          <p:nvPr/>
        </p:nvGrpSpPr>
        <p:grpSpPr>
          <a:xfrm>
            <a:off x="961326" y="2501966"/>
            <a:ext cx="9592375" cy="1422842"/>
            <a:chOff x="1882776" y="3643765"/>
            <a:chExt cx="8436739" cy="1241698"/>
          </a:xfrm>
        </p:grpSpPr>
        <p:sp>
          <p:nvSpPr>
            <p:cNvPr id="9" name="Espace réservé du contenu 13" descr="Review of existing active transportation network and destinations​. Development of vision and goals&#10;&#10;Development of network hierarchy. Develop a draft network. Identify Barriers of Mitigation.&#10;&#10;Develop policies for maintenance, travel, demand management, and wayfinding.&#10;&#10;Develop phasing and costing for network.">
              <a:extLst>
                <a:ext uri="{FF2B5EF4-FFF2-40B4-BE49-F238E27FC236}">
                  <a16:creationId xmlns:a16="http://schemas.microsoft.com/office/drawing/2014/main" id="{13999542-A00E-D99F-243F-71BC810FE507}"/>
                </a:ext>
              </a:extLst>
            </p:cNvPr>
            <p:cNvSpPr txBox="1">
              <a:spLocks/>
            </p:cNvSpPr>
            <p:nvPr/>
          </p:nvSpPr>
          <p:spPr>
            <a:xfrm>
              <a:off x="1882776" y="3643765"/>
              <a:ext cx="2084858" cy="1241698"/>
            </a:xfrm>
            <a:prstGeom prst="rect">
              <a:avLst/>
            </a:prstGeom>
          </p:spPr>
          <p:txBody>
            <a:bodyPr vert="horz" lIns="91440" tIns="45720" rIns="91440" bIns="45720" rtlCol="0">
              <a:noAutofit/>
            </a:bodyPr>
            <a:lstStyle>
              <a:lvl1pPr marL="11113" indent="-11113" algn="l" defTabSz="914400" rtl="0" eaLnBrk="1" latinLnBrk="0" hangingPunct="1">
                <a:lnSpc>
                  <a:spcPct val="150000"/>
                </a:lnSpc>
                <a:spcBef>
                  <a:spcPts val="1000"/>
                </a:spcBef>
                <a:buFont typeface="STIXGeneral-Regular" pitchFamily="2" charset="2"/>
                <a:buNone/>
                <a:tabLst/>
                <a:defRPr sz="1200" kern="1200">
                  <a:solidFill>
                    <a:schemeClr val="tx1"/>
                  </a:solidFill>
                  <a:latin typeface="Montserrat" pitchFamily="2" charset="77"/>
                  <a:ea typeface="+mn-ea"/>
                  <a:cs typeface="+mn-cs"/>
                </a:defRPr>
              </a:lvl1pPr>
              <a:lvl2pPr marL="742950" indent="-285750" algn="l" defTabSz="914400" rtl="0" eaLnBrk="1" latinLnBrk="0" hangingPunct="1">
                <a:lnSpc>
                  <a:spcPct val="150000"/>
                </a:lnSpc>
                <a:spcBef>
                  <a:spcPts val="500"/>
                </a:spcBef>
                <a:buFont typeface="STIXGeneral-Regular" pitchFamily="2" charset="2"/>
                <a:buNone/>
                <a:defRPr sz="1200" b="0" i="0" kern="1200">
                  <a:solidFill>
                    <a:schemeClr val="tx1"/>
                  </a:solidFill>
                  <a:latin typeface="Montserrat Light" pitchFamily="2" charset="77"/>
                  <a:ea typeface="+mn-ea"/>
                  <a:cs typeface="+mn-cs"/>
                </a:defRPr>
              </a:lvl2pPr>
              <a:lvl3pPr marL="12001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3pPr>
              <a:lvl4pPr marL="16573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4pPr>
              <a:lvl5pPr marL="21145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buFont typeface="Arial" panose="020B0604020202020204" pitchFamily="34" charset="0"/>
                <a:buChar char="•"/>
              </a:pPr>
              <a:r>
                <a:rPr lang="en-CA" sz="1400" noProof="0">
                  <a:solidFill>
                    <a:schemeClr val="bg1"/>
                  </a:solidFill>
                  <a:latin typeface="Inter 28pt" panose="020B0604020202020204" charset="0"/>
                  <a:ea typeface="Inter 28pt" panose="020B0604020202020204" charset="0"/>
                </a:rPr>
                <a:t>Review of existing active transportation network and destinations</a:t>
              </a:r>
            </a:p>
            <a:p>
              <a:pPr marL="171450" indent="-171450">
                <a:lnSpc>
                  <a:spcPct val="120000"/>
                </a:lnSpc>
                <a:buFont typeface="Arial" panose="020B0604020202020204" pitchFamily="34" charset="0"/>
                <a:buChar char="•"/>
              </a:pPr>
              <a:r>
                <a:rPr lang="en-CA" sz="1400" noProof="0">
                  <a:solidFill>
                    <a:schemeClr val="bg1"/>
                  </a:solidFill>
                  <a:latin typeface="Inter 28pt" panose="020B0604020202020204" charset="0"/>
                  <a:ea typeface="Inter 28pt" panose="020B0604020202020204" charset="0"/>
                </a:rPr>
                <a:t>Development of vision and goals</a:t>
              </a:r>
            </a:p>
          </p:txBody>
        </p:sp>
        <p:sp>
          <p:nvSpPr>
            <p:cNvPr id="10" name="Espace réservé du contenu 13">
              <a:extLst>
                <a:ext uri="{FF2B5EF4-FFF2-40B4-BE49-F238E27FC236}">
                  <a16:creationId xmlns:a16="http://schemas.microsoft.com/office/drawing/2014/main" id="{1E994BBF-CBE6-D43A-F3C1-FBC91A0D6C0A}"/>
                </a:ext>
              </a:extLst>
            </p:cNvPr>
            <p:cNvSpPr txBox="1">
              <a:spLocks/>
            </p:cNvSpPr>
            <p:nvPr/>
          </p:nvSpPr>
          <p:spPr>
            <a:xfrm>
              <a:off x="4172219" y="3643765"/>
              <a:ext cx="2084858" cy="1241698"/>
            </a:xfrm>
            <a:prstGeom prst="rect">
              <a:avLst/>
            </a:prstGeom>
          </p:spPr>
          <p:txBody>
            <a:bodyPr vert="horz" lIns="91440" tIns="45720" rIns="91440" bIns="45720" rtlCol="0">
              <a:noAutofit/>
            </a:bodyPr>
            <a:lstStyle>
              <a:lvl1pPr marL="11113" indent="-11113" algn="l" defTabSz="914400" rtl="0" eaLnBrk="1" latinLnBrk="0" hangingPunct="1">
                <a:lnSpc>
                  <a:spcPct val="150000"/>
                </a:lnSpc>
                <a:spcBef>
                  <a:spcPts val="1000"/>
                </a:spcBef>
                <a:buFont typeface="STIXGeneral-Regular" pitchFamily="2" charset="2"/>
                <a:buNone/>
                <a:tabLst/>
                <a:defRPr sz="1200" kern="1200">
                  <a:solidFill>
                    <a:schemeClr val="tx1"/>
                  </a:solidFill>
                  <a:latin typeface="Montserrat" pitchFamily="2" charset="77"/>
                  <a:ea typeface="+mn-ea"/>
                  <a:cs typeface="+mn-cs"/>
                </a:defRPr>
              </a:lvl1pPr>
              <a:lvl2pPr marL="742950" indent="-285750" algn="l" defTabSz="914400" rtl="0" eaLnBrk="1" latinLnBrk="0" hangingPunct="1">
                <a:lnSpc>
                  <a:spcPct val="150000"/>
                </a:lnSpc>
                <a:spcBef>
                  <a:spcPts val="500"/>
                </a:spcBef>
                <a:buFont typeface="STIXGeneral-Regular" pitchFamily="2" charset="2"/>
                <a:buNone/>
                <a:defRPr sz="1200" b="0" i="0" kern="1200">
                  <a:solidFill>
                    <a:schemeClr val="tx1"/>
                  </a:solidFill>
                  <a:latin typeface="Montserrat Light" pitchFamily="2" charset="77"/>
                  <a:ea typeface="+mn-ea"/>
                  <a:cs typeface="+mn-cs"/>
                </a:defRPr>
              </a:lvl2pPr>
              <a:lvl3pPr marL="12001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3pPr>
              <a:lvl4pPr marL="16573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4pPr>
              <a:lvl5pPr marL="21145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buFont typeface="Arial" panose="020B0604020202020204" pitchFamily="34" charset="0"/>
                <a:buChar char="•"/>
              </a:pPr>
              <a:r>
                <a:rPr lang="en-CA" sz="1400" noProof="0" dirty="0">
                  <a:solidFill>
                    <a:schemeClr val="bg1"/>
                  </a:solidFill>
                  <a:latin typeface="Inter 28pt" panose="020B0604020202020204" charset="0"/>
                  <a:ea typeface="Inter 28pt" panose="020B0604020202020204" charset="0"/>
                </a:rPr>
                <a:t>Development of network hierarchy</a:t>
              </a:r>
            </a:p>
            <a:p>
              <a:pPr marL="171450" indent="-171450">
                <a:lnSpc>
                  <a:spcPct val="120000"/>
                </a:lnSpc>
                <a:buFont typeface="Arial" panose="020B0604020202020204" pitchFamily="34" charset="0"/>
                <a:buChar char="•"/>
              </a:pPr>
              <a:r>
                <a:rPr lang="en-CA" sz="1400" noProof="0" dirty="0">
                  <a:solidFill>
                    <a:schemeClr val="bg1"/>
                  </a:solidFill>
                  <a:latin typeface="Inter 28pt" panose="020B0604020202020204" charset="0"/>
                  <a:ea typeface="Inter 28pt" panose="020B0604020202020204" charset="0"/>
                </a:rPr>
                <a:t>Develop a draft network</a:t>
              </a:r>
            </a:p>
            <a:p>
              <a:pPr marL="171450" indent="-171450">
                <a:lnSpc>
                  <a:spcPct val="120000"/>
                </a:lnSpc>
                <a:buFont typeface="Arial" panose="020B0604020202020204" pitchFamily="34" charset="0"/>
                <a:buChar char="•"/>
              </a:pPr>
              <a:r>
                <a:rPr lang="en-CA" sz="1400" noProof="0" dirty="0">
                  <a:solidFill>
                    <a:schemeClr val="bg1"/>
                  </a:solidFill>
                  <a:latin typeface="Inter 28pt" panose="020B0604020202020204" charset="0"/>
                  <a:ea typeface="Inter 28pt" panose="020B0604020202020204" charset="0"/>
                </a:rPr>
                <a:t>Identify barriers and mitigation</a:t>
              </a:r>
            </a:p>
          </p:txBody>
        </p:sp>
        <p:sp>
          <p:nvSpPr>
            <p:cNvPr id="11" name="Espace réservé du contenu 13">
              <a:extLst>
                <a:ext uri="{FF2B5EF4-FFF2-40B4-BE49-F238E27FC236}">
                  <a16:creationId xmlns:a16="http://schemas.microsoft.com/office/drawing/2014/main" id="{A0267763-AEC4-BEA0-51ED-32E518DE4C07}"/>
                </a:ext>
              </a:extLst>
            </p:cNvPr>
            <p:cNvSpPr txBox="1">
              <a:spLocks/>
            </p:cNvSpPr>
            <p:nvPr/>
          </p:nvSpPr>
          <p:spPr>
            <a:xfrm>
              <a:off x="6461662" y="3643765"/>
              <a:ext cx="1913721" cy="1241698"/>
            </a:xfrm>
            <a:prstGeom prst="rect">
              <a:avLst/>
            </a:prstGeom>
          </p:spPr>
          <p:txBody>
            <a:bodyPr vert="horz" lIns="91440" tIns="45720" rIns="91440" bIns="45720" rtlCol="0">
              <a:noAutofit/>
            </a:bodyPr>
            <a:lstStyle>
              <a:lvl1pPr marL="11113" indent="-11113" algn="l" defTabSz="914400" rtl="0" eaLnBrk="1" latinLnBrk="0" hangingPunct="1">
                <a:lnSpc>
                  <a:spcPct val="150000"/>
                </a:lnSpc>
                <a:spcBef>
                  <a:spcPts val="1000"/>
                </a:spcBef>
                <a:buFont typeface="STIXGeneral-Regular" pitchFamily="2" charset="2"/>
                <a:buNone/>
                <a:tabLst/>
                <a:defRPr sz="1200" kern="1200">
                  <a:solidFill>
                    <a:schemeClr val="tx1"/>
                  </a:solidFill>
                  <a:latin typeface="Montserrat" pitchFamily="2" charset="77"/>
                  <a:ea typeface="+mn-ea"/>
                  <a:cs typeface="+mn-cs"/>
                </a:defRPr>
              </a:lvl1pPr>
              <a:lvl2pPr marL="742950" indent="-285750" algn="l" defTabSz="914400" rtl="0" eaLnBrk="1" latinLnBrk="0" hangingPunct="1">
                <a:lnSpc>
                  <a:spcPct val="150000"/>
                </a:lnSpc>
                <a:spcBef>
                  <a:spcPts val="500"/>
                </a:spcBef>
                <a:buFont typeface="STIXGeneral-Regular" pitchFamily="2" charset="2"/>
                <a:buNone/>
                <a:defRPr sz="1200" b="0" i="0" kern="1200">
                  <a:solidFill>
                    <a:schemeClr val="tx1"/>
                  </a:solidFill>
                  <a:latin typeface="Montserrat Light" pitchFamily="2" charset="77"/>
                  <a:ea typeface="+mn-ea"/>
                  <a:cs typeface="+mn-cs"/>
                </a:defRPr>
              </a:lvl2pPr>
              <a:lvl3pPr marL="12001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3pPr>
              <a:lvl4pPr marL="16573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4pPr>
              <a:lvl5pPr marL="21145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buFont typeface="Arial" panose="020B0604020202020204" pitchFamily="34" charset="0"/>
                <a:buChar char="•"/>
              </a:pPr>
              <a:r>
                <a:rPr lang="en-CA" sz="1400" noProof="0">
                  <a:solidFill>
                    <a:schemeClr val="bg1"/>
                  </a:solidFill>
                  <a:latin typeface="Inter 28pt" panose="020B0604020202020204" charset="0"/>
                  <a:ea typeface="Inter 28pt" panose="020B0604020202020204" charset="0"/>
                </a:rPr>
                <a:t>Develop policies for maintenance, travel demand management, and wayfinding</a:t>
              </a:r>
            </a:p>
          </p:txBody>
        </p:sp>
        <p:sp>
          <p:nvSpPr>
            <p:cNvPr id="15" name="Espace réservé du contenu 13" descr="&#10;&#10;Develop phasing and costing for network">
              <a:extLst>
                <a:ext uri="{FF2B5EF4-FFF2-40B4-BE49-F238E27FC236}">
                  <a16:creationId xmlns:a16="http://schemas.microsoft.com/office/drawing/2014/main" id="{4654D483-82FC-D37A-2366-B1D0F93F87A2}"/>
                </a:ext>
              </a:extLst>
            </p:cNvPr>
            <p:cNvSpPr txBox="1">
              <a:spLocks/>
            </p:cNvSpPr>
            <p:nvPr/>
          </p:nvSpPr>
          <p:spPr>
            <a:xfrm>
              <a:off x="8751105" y="3643765"/>
              <a:ext cx="1568410" cy="1241698"/>
            </a:xfrm>
            <a:prstGeom prst="rect">
              <a:avLst/>
            </a:prstGeom>
          </p:spPr>
          <p:txBody>
            <a:bodyPr vert="horz" lIns="91440" tIns="45720" rIns="91440" bIns="45720" rtlCol="0" anchor="t">
              <a:noAutofit/>
            </a:bodyPr>
            <a:lstStyle>
              <a:lvl1pPr marL="11113" indent="-11113" algn="l" defTabSz="914400" rtl="0" eaLnBrk="1" latinLnBrk="0" hangingPunct="1">
                <a:lnSpc>
                  <a:spcPct val="150000"/>
                </a:lnSpc>
                <a:spcBef>
                  <a:spcPts val="1000"/>
                </a:spcBef>
                <a:buFont typeface="STIXGeneral-Regular" pitchFamily="2" charset="2"/>
                <a:buNone/>
                <a:tabLst/>
                <a:defRPr sz="1200" kern="1200">
                  <a:solidFill>
                    <a:schemeClr val="tx1"/>
                  </a:solidFill>
                  <a:latin typeface="Montserrat" pitchFamily="2" charset="77"/>
                  <a:ea typeface="+mn-ea"/>
                  <a:cs typeface="+mn-cs"/>
                </a:defRPr>
              </a:lvl1pPr>
              <a:lvl2pPr marL="742950" indent="-285750" algn="l" defTabSz="914400" rtl="0" eaLnBrk="1" latinLnBrk="0" hangingPunct="1">
                <a:lnSpc>
                  <a:spcPct val="150000"/>
                </a:lnSpc>
                <a:spcBef>
                  <a:spcPts val="500"/>
                </a:spcBef>
                <a:buFont typeface="STIXGeneral-Regular" pitchFamily="2" charset="2"/>
                <a:buNone/>
                <a:defRPr sz="1200" b="0" i="0" kern="1200">
                  <a:solidFill>
                    <a:schemeClr val="tx1"/>
                  </a:solidFill>
                  <a:latin typeface="Montserrat Light" pitchFamily="2" charset="77"/>
                  <a:ea typeface="+mn-ea"/>
                  <a:cs typeface="+mn-cs"/>
                </a:defRPr>
              </a:lvl2pPr>
              <a:lvl3pPr marL="12001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3pPr>
              <a:lvl4pPr marL="16573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4pPr>
              <a:lvl5pPr marL="21145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ct val="120000"/>
                </a:lnSpc>
                <a:buFont typeface="Arial" panose="020B0604020202020204" pitchFamily="34" charset="0"/>
                <a:buChar char="•"/>
              </a:pPr>
              <a:r>
                <a:rPr lang="en-CA" sz="1400" noProof="0">
                  <a:solidFill>
                    <a:schemeClr val="bg1"/>
                  </a:solidFill>
                  <a:latin typeface="Inter 28pt" panose="020B0604020202020204" charset="0"/>
                  <a:ea typeface="Inter 28pt" panose="020B0604020202020204" charset="0"/>
                </a:rPr>
                <a:t>Develop phasing and costing for network</a:t>
              </a:r>
            </a:p>
          </p:txBody>
        </p:sp>
      </p:grpSp>
      <p:graphicFrame>
        <p:nvGraphicFramePr>
          <p:cNvPr id="16" name="Espace réservé du contenu 10" descr="Monitoring &amp; Reporting Programs​.&#10;&#10;Final TATMP.">
            <a:extLst>
              <a:ext uri="{FF2B5EF4-FFF2-40B4-BE49-F238E27FC236}">
                <a16:creationId xmlns:a16="http://schemas.microsoft.com/office/drawing/2014/main" id="{B5995AC1-09DB-C761-A4A1-B0EC3D5E4789}"/>
              </a:ext>
            </a:extLst>
          </p:cNvPr>
          <p:cNvGraphicFramePr>
            <a:graphicFrameLocks/>
          </p:cNvGraphicFramePr>
          <p:nvPr>
            <p:extLst>
              <p:ext uri="{D42A27DB-BD31-4B8C-83A1-F6EECF244321}">
                <p14:modId xmlns:p14="http://schemas.microsoft.com/office/powerpoint/2010/main" val="1363392167"/>
              </p:ext>
            </p:extLst>
          </p:nvPr>
        </p:nvGraphicFramePr>
        <p:xfrm>
          <a:off x="853375" y="4234962"/>
          <a:ext cx="6977219" cy="96117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7" name="Espace réservé du contenu 13">
            <a:extLst>
              <a:ext uri="{FF2B5EF4-FFF2-40B4-BE49-F238E27FC236}">
                <a16:creationId xmlns:a16="http://schemas.microsoft.com/office/drawing/2014/main" id="{2D59A857-22BB-E473-EED2-D62BA0F4D3FF}"/>
              </a:ext>
            </a:extLst>
          </p:cNvPr>
          <p:cNvSpPr txBox="1">
            <a:spLocks/>
          </p:cNvSpPr>
          <p:nvPr/>
        </p:nvSpPr>
        <p:spPr>
          <a:xfrm>
            <a:off x="961325" y="5181762"/>
            <a:ext cx="3127257" cy="1169811"/>
          </a:xfrm>
          <a:prstGeom prst="rect">
            <a:avLst/>
          </a:prstGeom>
        </p:spPr>
        <p:txBody>
          <a:bodyPr vert="horz" lIns="91440" tIns="45720" rIns="91440" bIns="45720" rtlCol="0">
            <a:noAutofit/>
          </a:bodyPr>
          <a:lstStyle>
            <a:lvl1pPr marL="11113" indent="-11113" algn="l" defTabSz="914400" rtl="0" eaLnBrk="1" latinLnBrk="0" hangingPunct="1">
              <a:lnSpc>
                <a:spcPct val="150000"/>
              </a:lnSpc>
              <a:spcBef>
                <a:spcPts val="1000"/>
              </a:spcBef>
              <a:buFont typeface="STIXGeneral-Regular" pitchFamily="2" charset="2"/>
              <a:buNone/>
              <a:tabLst/>
              <a:defRPr sz="1200" kern="1200">
                <a:solidFill>
                  <a:schemeClr val="tx1"/>
                </a:solidFill>
                <a:latin typeface="Montserrat" pitchFamily="2" charset="77"/>
                <a:ea typeface="+mn-ea"/>
                <a:cs typeface="+mn-cs"/>
              </a:defRPr>
            </a:lvl1pPr>
            <a:lvl2pPr marL="742950" indent="-285750" algn="l" defTabSz="914400" rtl="0" eaLnBrk="1" latinLnBrk="0" hangingPunct="1">
              <a:lnSpc>
                <a:spcPct val="150000"/>
              </a:lnSpc>
              <a:spcBef>
                <a:spcPts val="500"/>
              </a:spcBef>
              <a:buFont typeface="STIXGeneral-Regular" pitchFamily="2" charset="2"/>
              <a:buNone/>
              <a:defRPr sz="1200" b="0" i="0" kern="1200">
                <a:solidFill>
                  <a:schemeClr val="tx1"/>
                </a:solidFill>
                <a:latin typeface="Montserrat Light" pitchFamily="2" charset="77"/>
                <a:ea typeface="+mn-ea"/>
                <a:cs typeface="+mn-cs"/>
              </a:defRPr>
            </a:lvl2pPr>
            <a:lvl3pPr marL="12001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3pPr>
            <a:lvl4pPr marL="16573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4pPr>
            <a:lvl5pPr marL="2114550" indent="-285750" algn="l" defTabSz="914400" rtl="0" eaLnBrk="1" latinLnBrk="0" hangingPunct="1">
              <a:lnSpc>
                <a:spcPct val="150000"/>
              </a:lnSpc>
              <a:spcBef>
                <a:spcPts val="500"/>
              </a:spcBef>
              <a:buFont typeface="STIXGeneral-Regular" pitchFamily="2" charset="2"/>
              <a:buNone/>
              <a:defRPr sz="1000" b="0" i="0" kern="1200">
                <a:solidFill>
                  <a:schemeClr val="tx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pPr>
            <a:r>
              <a:rPr lang="en-CA" sz="1400" b="1" u="sng" noProof="0">
                <a:solidFill>
                  <a:schemeClr val="bg1"/>
                </a:solidFill>
                <a:latin typeface="Inter 28pt" panose="020B0604020202020204" charset="0"/>
                <a:ea typeface="Inter 28pt" panose="020B0604020202020204" charset="0"/>
              </a:rPr>
              <a:t>We are here</a:t>
            </a:r>
            <a:endParaRPr lang="en-CA" sz="1400" noProof="0">
              <a:solidFill>
                <a:schemeClr val="bg1"/>
              </a:solidFill>
              <a:latin typeface="Inter 28pt" panose="020B0604020202020204" charset="0"/>
              <a:ea typeface="Inter 28pt" panose="020B0604020202020204" charset="0"/>
            </a:endParaRPr>
          </a:p>
          <a:p>
            <a:pPr marL="171450" indent="-171450">
              <a:lnSpc>
                <a:spcPct val="120000"/>
              </a:lnSpc>
              <a:buFont typeface="Arial" panose="020B0604020202020204" pitchFamily="34" charset="0"/>
              <a:buChar char="•"/>
            </a:pPr>
            <a:r>
              <a:rPr lang="en-CA" sz="1400" noProof="0">
                <a:solidFill>
                  <a:schemeClr val="bg1"/>
                </a:solidFill>
                <a:latin typeface="Inter 28pt" panose="020B0604020202020204" charset="0"/>
                <a:ea typeface="Inter 28pt" panose="020B0604020202020204" charset="0"/>
              </a:rPr>
              <a:t>Monitoring program and strategies to ensure the successful implementation of the TATMP</a:t>
            </a:r>
          </a:p>
        </p:txBody>
      </p:sp>
      <p:sp>
        <p:nvSpPr>
          <p:cNvPr id="12" name="TextBox 11">
            <a:extLst>
              <a:ext uri="{FF2B5EF4-FFF2-40B4-BE49-F238E27FC236}">
                <a16:creationId xmlns:a16="http://schemas.microsoft.com/office/drawing/2014/main" id="{451A54F0-5AD3-E47F-4D97-91471CBB3809}"/>
              </a:ext>
              <a:ext uri="{C183D7F6-B498-43B3-948B-1728B52AA6E4}">
                <adec:decorative xmlns:adec="http://schemas.microsoft.com/office/drawing/2017/decorative" val="0"/>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5</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3003471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055A3-2DF0-0FFC-6FCA-79502222CA3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21272AA-219D-1927-D687-A30BBD49F451}"/>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ABBBBCE-17F1-69B0-E21D-06DBD60C77C2}"/>
              </a:ext>
            </a:extLst>
          </p:cNvPr>
          <p:cNvSpPr txBox="1">
            <a:spLocks noGrp="1"/>
          </p:cNvSpPr>
          <p:nvPr>
            <p:ph type="title" idx="4294967295"/>
          </p:nvPr>
        </p:nvSpPr>
        <p:spPr>
          <a:xfrm>
            <a:off x="726140" y="1686430"/>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TATMP Vision</a:t>
            </a:r>
          </a:p>
        </p:txBody>
      </p:sp>
      <p:sp>
        <p:nvSpPr>
          <p:cNvPr id="7" name="TextBox 6">
            <a:extLst>
              <a:ext uri="{FF2B5EF4-FFF2-40B4-BE49-F238E27FC236}">
                <a16:creationId xmlns:a16="http://schemas.microsoft.com/office/drawing/2014/main" id="{98868CFA-1742-EA99-00D1-7BC2AEE2102C}"/>
              </a:ext>
            </a:extLst>
          </p:cNvPr>
          <p:cNvSpPr txBox="1"/>
          <p:nvPr/>
        </p:nvSpPr>
        <p:spPr>
          <a:xfrm>
            <a:off x="726139" y="2571751"/>
            <a:ext cx="4551713" cy="3539430"/>
          </a:xfrm>
          <a:prstGeom prst="rect">
            <a:avLst/>
          </a:prstGeom>
          <a:noFill/>
        </p:spPr>
        <p:txBody>
          <a:bodyPr wrap="square" rtlCol="0">
            <a:spAutoFit/>
          </a:bodyPr>
          <a:lstStyle/>
          <a:p>
            <a:r>
              <a:rPr lang="en-CA" sz="1600">
                <a:latin typeface="Inter 18pt" panose="020B0604020202020204" charset="0"/>
                <a:ea typeface="Inter 18pt" panose="020B0604020202020204" charset="0"/>
              </a:rPr>
              <a:t>A vision statement and Plan objectives reflect the key themes and guiding principles of the City of Niagara Falls’ current policy documents. </a:t>
            </a:r>
          </a:p>
          <a:p>
            <a:endParaRPr lang="en-CA" sz="1600">
              <a:latin typeface="Inter 18pt" panose="020B0604020202020204" charset="0"/>
              <a:ea typeface="Inter 18pt" panose="020B0604020202020204" charset="0"/>
            </a:endParaRPr>
          </a:p>
          <a:p>
            <a:r>
              <a:rPr lang="en-CA" sz="1600">
                <a:latin typeface="Inter 18pt" panose="020B0604020202020204" charset="0"/>
                <a:ea typeface="Inter 18pt" panose="020B0604020202020204" charset="0"/>
              </a:rPr>
              <a:t>This will help to ensure that the Trails and Active Transportation Master Plan aligns with those previously approved statements in a clear manner. </a:t>
            </a:r>
          </a:p>
          <a:p>
            <a:endParaRPr lang="en-CA" sz="1600">
              <a:latin typeface="Inter 18pt" panose="020B0604020202020204" charset="0"/>
              <a:ea typeface="Inter 18pt" panose="020B0604020202020204" charset="0"/>
            </a:endParaRPr>
          </a:p>
          <a:p>
            <a:r>
              <a:rPr lang="en-CA" sz="1600">
                <a:latin typeface="Inter 18pt" panose="020B0604020202020204" charset="0"/>
                <a:ea typeface="Inter 18pt" panose="020B0604020202020204" charset="0"/>
              </a:rPr>
              <a:t>As the project progresses, the vision statement may undergo revisions to further reflect the shared goals and aspirations of the City and its residents</a:t>
            </a:r>
            <a:endParaRPr lang="en-US" sz="1400">
              <a:latin typeface="Inter 18pt" panose="020B0604020202020204" charset="0"/>
              <a:ea typeface="Inter 18pt" panose="020B0604020202020204" charset="0"/>
              <a:cs typeface="Arial" panose="020B0604020202020204" pitchFamily="34" charset="0"/>
            </a:endParaRPr>
          </a:p>
        </p:txBody>
      </p:sp>
      <p:cxnSp>
        <p:nvCxnSpPr>
          <p:cNvPr id="8" name="Straight Connector 7">
            <a:extLst>
              <a:ext uri="{FF2B5EF4-FFF2-40B4-BE49-F238E27FC236}">
                <a16:creationId xmlns:a16="http://schemas.microsoft.com/office/drawing/2014/main" id="{7EE0BADA-14B3-7341-3AD4-F42F5C6483D4}"/>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E6C171B3-677D-2AAE-2FED-DC9DA3B763D0}"/>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14C89206-6D5A-E1B8-44FD-9C919CBB7A1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2" name="TextBox 1">
            <a:extLst>
              <a:ext uri="{FF2B5EF4-FFF2-40B4-BE49-F238E27FC236}">
                <a16:creationId xmlns:a16="http://schemas.microsoft.com/office/drawing/2014/main" id="{1F82F295-AFED-B5C8-AEBD-B3862A27DB79}"/>
              </a:ext>
            </a:extLst>
          </p:cNvPr>
          <p:cNvSpPr txBox="1"/>
          <p:nvPr/>
        </p:nvSpPr>
        <p:spPr>
          <a:xfrm>
            <a:off x="6646607" y="2567450"/>
            <a:ext cx="4551713" cy="21852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a:ln>
                  <a:noFill/>
                </a:ln>
                <a:solidFill>
                  <a:srgbClr val="003F8E"/>
                </a:solidFill>
                <a:effectLst/>
                <a:uLnTx/>
                <a:uFillTx/>
                <a:latin typeface="Inter 18pt SemiBold" panose="02000503000000020004" pitchFamily="2" charset="0"/>
                <a:ea typeface="Inter 18pt SemiBold" panose="02000503000000020004" pitchFamily="2" charset="0"/>
                <a:cs typeface="+mn-cs"/>
              </a:rPr>
              <a:t>“</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To cultivate a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safe, connected, equitable, </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and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accessible</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 active transportation system that responds to the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diverse needs </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of all users while supporting the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local economy</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 encouraging and enhancing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opportunities for active transportation</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 and ensuring connections to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key destinations</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 contributing to a more </a:t>
            </a:r>
            <a:r>
              <a:rPr kumimoji="0" lang="en-CA" sz="16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vibrant, sustainable</a:t>
            </a:r>
            <a:r>
              <a:rPr kumimoji="0" lang="en-CA" sz="1600" b="0"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 city.</a:t>
            </a:r>
            <a:r>
              <a:rPr kumimoji="0" lang="en-CA" sz="2000" b="1" i="0" u="none" strike="noStrike" kern="1200" cap="none" spc="0" normalizeH="0" baseline="0" noProof="0">
                <a:ln>
                  <a:noFill/>
                </a:ln>
                <a:solidFill>
                  <a:srgbClr val="003F8E"/>
                </a:solidFill>
                <a:effectLst/>
                <a:uLnTx/>
                <a:uFillTx/>
                <a:latin typeface="Inter 18pt" panose="020B0604020202020204" charset="0"/>
                <a:ea typeface="Inter 18pt" panose="020B0604020202020204" charset="0"/>
              </a:rPr>
              <a:t>”</a:t>
            </a:r>
            <a:endParaRPr kumimoji="0" lang="en-US" sz="1400" b="1" i="0" u="none" strike="noStrike" kern="1200" cap="none" spc="0" normalizeH="0" baseline="0" noProof="0">
              <a:ln>
                <a:noFill/>
              </a:ln>
              <a:solidFill>
                <a:prstClr val="black"/>
              </a:solidFill>
              <a:effectLst/>
              <a:uLnTx/>
              <a:uFillTx/>
              <a:latin typeface="Inter 18pt" panose="020B0604020202020204" charset="0"/>
              <a:ea typeface="Inter 18pt" panose="020B0604020202020204" charset="0"/>
              <a:cs typeface="Arial" panose="020B0604020202020204" pitchFamily="34" charset="0"/>
            </a:endParaRPr>
          </a:p>
        </p:txBody>
      </p:sp>
      <p:grpSp>
        <p:nvGrpSpPr>
          <p:cNvPr id="3" name="Group 2">
            <a:extLst>
              <a:ext uri="{FF2B5EF4-FFF2-40B4-BE49-F238E27FC236}">
                <a16:creationId xmlns:a16="http://schemas.microsoft.com/office/drawing/2014/main" id="{86955885-5170-4E9C-A1ED-2BA0856B3765}"/>
              </a:ext>
              <a:ext uri="{C183D7F6-B498-43B3-948B-1728B52AA6E4}">
                <adec:decorative xmlns:adec="http://schemas.microsoft.com/office/drawing/2017/decorative" val="1"/>
              </a:ext>
            </a:extLst>
          </p:cNvPr>
          <p:cNvGrpSpPr/>
          <p:nvPr/>
        </p:nvGrpSpPr>
        <p:grpSpPr>
          <a:xfrm>
            <a:off x="8910614" y="1557706"/>
            <a:ext cx="893437" cy="931728"/>
            <a:chOff x="9079004" y="2406432"/>
            <a:chExt cx="956395" cy="997384"/>
          </a:xfrm>
        </p:grpSpPr>
        <p:sp>
          <p:nvSpPr>
            <p:cNvPr id="6" name="Oval 5">
              <a:extLst>
                <a:ext uri="{FF2B5EF4-FFF2-40B4-BE49-F238E27FC236}">
                  <a16:creationId xmlns:a16="http://schemas.microsoft.com/office/drawing/2014/main" id="{325F1019-54A8-7AF9-2344-F50FD12A1DFD}"/>
                </a:ext>
              </a:extLst>
            </p:cNvPr>
            <p:cNvSpPr/>
            <p:nvPr/>
          </p:nvSpPr>
          <p:spPr>
            <a:xfrm>
              <a:off x="9079004" y="2406432"/>
              <a:ext cx="956395" cy="997384"/>
            </a:xfrm>
            <a:custGeom>
              <a:avLst/>
              <a:gdLst>
                <a:gd name="csX0" fmla="*/ 0 w 956395"/>
                <a:gd name="csY0" fmla="*/ 498692 h 997384"/>
                <a:gd name="csX1" fmla="*/ 478198 w 956395"/>
                <a:gd name="csY1" fmla="*/ 0 h 997384"/>
                <a:gd name="csX2" fmla="*/ 956396 w 956395"/>
                <a:gd name="csY2" fmla="*/ 498692 h 997384"/>
                <a:gd name="csX3" fmla="*/ 478198 w 956395"/>
                <a:gd name="csY3" fmla="*/ 997384 h 997384"/>
                <a:gd name="csX4" fmla="*/ 0 w 956395"/>
                <a:gd name="csY4" fmla="*/ 498692 h 997384"/>
              </a:gdLst>
              <a:ahLst/>
              <a:cxnLst>
                <a:cxn ang="0">
                  <a:pos x="csX0" y="csY0"/>
                </a:cxn>
                <a:cxn ang="0">
                  <a:pos x="csX1" y="csY1"/>
                </a:cxn>
                <a:cxn ang="0">
                  <a:pos x="csX2" y="csY2"/>
                </a:cxn>
                <a:cxn ang="0">
                  <a:pos x="csX3" y="csY3"/>
                </a:cxn>
                <a:cxn ang="0">
                  <a:pos x="csX4" y="csY4"/>
                </a:cxn>
              </a:cxnLst>
              <a:rect l="l" t="t" r="r" b="b"/>
              <a:pathLst>
                <a:path w="956395" h="997384" fill="none" extrusionOk="0">
                  <a:moveTo>
                    <a:pt x="0" y="498692"/>
                  </a:moveTo>
                  <a:cubicBezTo>
                    <a:pt x="6374" y="228599"/>
                    <a:pt x="198136" y="-20016"/>
                    <a:pt x="478198" y="0"/>
                  </a:cubicBezTo>
                  <a:cubicBezTo>
                    <a:pt x="717594" y="1551"/>
                    <a:pt x="947909" y="257567"/>
                    <a:pt x="956396" y="498692"/>
                  </a:cubicBezTo>
                  <a:cubicBezTo>
                    <a:pt x="956414" y="768677"/>
                    <a:pt x="696787" y="1012959"/>
                    <a:pt x="478198" y="997384"/>
                  </a:cubicBezTo>
                  <a:cubicBezTo>
                    <a:pt x="203560" y="983750"/>
                    <a:pt x="7567" y="769868"/>
                    <a:pt x="0" y="498692"/>
                  </a:cubicBezTo>
                  <a:close/>
                </a:path>
                <a:path w="956395" h="997384" stroke="0" extrusionOk="0">
                  <a:moveTo>
                    <a:pt x="0" y="498692"/>
                  </a:moveTo>
                  <a:cubicBezTo>
                    <a:pt x="-3964" y="215963"/>
                    <a:pt x="224357" y="-4575"/>
                    <a:pt x="478198" y="0"/>
                  </a:cubicBezTo>
                  <a:cubicBezTo>
                    <a:pt x="764764" y="47624"/>
                    <a:pt x="912438" y="243767"/>
                    <a:pt x="956396" y="498692"/>
                  </a:cubicBezTo>
                  <a:cubicBezTo>
                    <a:pt x="947658" y="766530"/>
                    <a:pt x="787079" y="980741"/>
                    <a:pt x="478198" y="997384"/>
                  </a:cubicBezTo>
                  <a:cubicBezTo>
                    <a:pt x="178731" y="960524"/>
                    <a:pt x="27920" y="795268"/>
                    <a:pt x="0" y="498692"/>
                  </a:cubicBezTo>
                  <a:close/>
                </a:path>
              </a:pathLst>
            </a:custGeom>
            <a:solidFill>
              <a:srgbClr val="007354"/>
            </a:solidFill>
            <a:ln>
              <a:solidFill>
                <a:srgbClr val="007354"/>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10" name="Graphic 9" descr="Shoe footprints with solid fill">
              <a:extLst>
                <a:ext uri="{FF2B5EF4-FFF2-40B4-BE49-F238E27FC236}">
                  <a16:creationId xmlns:a16="http://schemas.microsoft.com/office/drawing/2014/main" id="{F0C08436-37AD-C189-B5DF-6F648A9E7A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96333" y="2595708"/>
              <a:ext cx="658351" cy="658351"/>
            </a:xfrm>
            <a:prstGeom prst="rect">
              <a:avLst/>
            </a:prstGeom>
          </p:spPr>
        </p:pic>
      </p:grpSp>
      <p:sp>
        <p:nvSpPr>
          <p:cNvPr id="5" name="TextBox 4">
            <a:extLst>
              <a:ext uri="{FF2B5EF4-FFF2-40B4-BE49-F238E27FC236}">
                <a16:creationId xmlns:a16="http://schemas.microsoft.com/office/drawing/2014/main" id="{EDD51FEA-4F57-4AFB-7A03-4E3BB58C9428}"/>
              </a:ext>
              <a:ext uri="{C183D7F6-B498-43B3-948B-1728B52AA6E4}">
                <adec:decorative xmlns:adec="http://schemas.microsoft.com/office/drawing/2017/decorative" val="0"/>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6</a:t>
            </a:fld>
            <a:endParaRPr lang="en-US" sz="1400" spc="100">
              <a:solidFill>
                <a:schemeClr val="bg1"/>
              </a:solidFill>
              <a:latin typeface="Inter 18pt SemiBold" panose="02000503000000020004" pitchFamily="2" charset="0"/>
              <a:ea typeface="Inter 18pt SemiBold" panose="02000503000000020004" pitchFamily="2" charset="0"/>
            </a:endParaRPr>
          </a:p>
        </p:txBody>
      </p:sp>
      <p:grpSp>
        <p:nvGrpSpPr>
          <p:cNvPr id="11" name="Group 10">
            <a:extLst>
              <a:ext uri="{FF2B5EF4-FFF2-40B4-BE49-F238E27FC236}">
                <a16:creationId xmlns:a16="http://schemas.microsoft.com/office/drawing/2014/main" id="{3E4505EF-562A-E977-3554-D91C52AF4657}"/>
              </a:ext>
              <a:ext uri="{C183D7F6-B498-43B3-948B-1728B52AA6E4}">
                <adec:decorative xmlns:adec="http://schemas.microsoft.com/office/drawing/2017/decorative" val="1"/>
              </a:ext>
            </a:extLst>
          </p:cNvPr>
          <p:cNvGrpSpPr/>
          <p:nvPr/>
        </p:nvGrpSpPr>
        <p:grpSpPr>
          <a:xfrm>
            <a:off x="7933525" y="4885307"/>
            <a:ext cx="909383" cy="948356"/>
            <a:chOff x="9022673" y="5646592"/>
            <a:chExt cx="945264" cy="985775"/>
          </a:xfrm>
        </p:grpSpPr>
        <p:sp>
          <p:nvSpPr>
            <p:cNvPr id="12" name="Oval 11">
              <a:extLst>
                <a:ext uri="{FF2B5EF4-FFF2-40B4-BE49-F238E27FC236}">
                  <a16:creationId xmlns:a16="http://schemas.microsoft.com/office/drawing/2014/main" id="{BC8B0121-C738-B98C-4ED8-458AED653AA1}"/>
                </a:ext>
              </a:extLst>
            </p:cNvPr>
            <p:cNvSpPr/>
            <p:nvPr/>
          </p:nvSpPr>
          <p:spPr>
            <a:xfrm>
              <a:off x="9022673" y="5646592"/>
              <a:ext cx="945264" cy="985775"/>
            </a:xfrm>
            <a:custGeom>
              <a:avLst/>
              <a:gdLst>
                <a:gd name="csX0" fmla="*/ 0 w 945264"/>
                <a:gd name="csY0" fmla="*/ 492888 h 985775"/>
                <a:gd name="csX1" fmla="*/ 472632 w 945264"/>
                <a:gd name="csY1" fmla="*/ 0 h 985775"/>
                <a:gd name="csX2" fmla="*/ 945264 w 945264"/>
                <a:gd name="csY2" fmla="*/ 492888 h 985775"/>
                <a:gd name="csX3" fmla="*/ 472632 w 945264"/>
                <a:gd name="csY3" fmla="*/ 985776 h 985775"/>
                <a:gd name="csX4" fmla="*/ 0 w 945264"/>
                <a:gd name="csY4" fmla="*/ 492888 h 985775"/>
              </a:gdLst>
              <a:ahLst/>
              <a:cxnLst>
                <a:cxn ang="0">
                  <a:pos x="csX0" y="csY0"/>
                </a:cxn>
                <a:cxn ang="0">
                  <a:pos x="csX1" y="csY1"/>
                </a:cxn>
                <a:cxn ang="0">
                  <a:pos x="csX2" y="csY2"/>
                </a:cxn>
                <a:cxn ang="0">
                  <a:pos x="csX3" y="csY3"/>
                </a:cxn>
                <a:cxn ang="0">
                  <a:pos x="csX4" y="csY4"/>
                </a:cxn>
              </a:cxnLst>
              <a:rect l="l" t="t" r="r" b="b"/>
              <a:pathLst>
                <a:path w="945264" h="985775" fill="none" extrusionOk="0">
                  <a:moveTo>
                    <a:pt x="0" y="492888"/>
                  </a:moveTo>
                  <a:cubicBezTo>
                    <a:pt x="5434" y="225214"/>
                    <a:pt x="191876" y="-24741"/>
                    <a:pt x="472632" y="0"/>
                  </a:cubicBezTo>
                  <a:cubicBezTo>
                    <a:pt x="701770" y="2002"/>
                    <a:pt x="933620" y="267729"/>
                    <a:pt x="945264" y="492888"/>
                  </a:cubicBezTo>
                  <a:cubicBezTo>
                    <a:pt x="945313" y="750466"/>
                    <a:pt x="709106" y="994178"/>
                    <a:pt x="472632" y="985776"/>
                  </a:cubicBezTo>
                  <a:cubicBezTo>
                    <a:pt x="196375" y="966070"/>
                    <a:pt x="32091" y="747104"/>
                    <a:pt x="0" y="492888"/>
                  </a:cubicBezTo>
                  <a:close/>
                </a:path>
                <a:path w="945264" h="985775" stroke="0" extrusionOk="0">
                  <a:moveTo>
                    <a:pt x="0" y="492888"/>
                  </a:moveTo>
                  <a:cubicBezTo>
                    <a:pt x="-13342" y="196070"/>
                    <a:pt x="224385" y="-5700"/>
                    <a:pt x="472632" y="0"/>
                  </a:cubicBezTo>
                  <a:cubicBezTo>
                    <a:pt x="753148" y="41315"/>
                    <a:pt x="919786" y="232552"/>
                    <a:pt x="945264" y="492888"/>
                  </a:cubicBezTo>
                  <a:cubicBezTo>
                    <a:pt x="925457" y="747915"/>
                    <a:pt x="781711" y="967917"/>
                    <a:pt x="472632" y="985776"/>
                  </a:cubicBezTo>
                  <a:cubicBezTo>
                    <a:pt x="199274" y="972924"/>
                    <a:pt x="10455" y="773025"/>
                    <a:pt x="0" y="492888"/>
                  </a:cubicBezTo>
                  <a:close/>
                </a:path>
              </a:pathLst>
            </a:custGeom>
            <a:solidFill>
              <a:srgbClr val="007354"/>
            </a:solidFill>
            <a:ln>
              <a:solidFill>
                <a:srgbClr val="007354"/>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15" name="Graphic 14" descr="Cycling with solid fill">
              <a:extLst>
                <a:ext uri="{FF2B5EF4-FFF2-40B4-BE49-F238E27FC236}">
                  <a16:creationId xmlns:a16="http://schemas.microsoft.com/office/drawing/2014/main" id="{E499DFE0-2BA4-09F4-4067-CC4D4CD5FC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9149064" y="5810304"/>
              <a:ext cx="658351" cy="658351"/>
            </a:xfrm>
            <a:prstGeom prst="rect">
              <a:avLst/>
            </a:prstGeom>
          </p:spPr>
        </p:pic>
      </p:grpSp>
      <p:grpSp>
        <p:nvGrpSpPr>
          <p:cNvPr id="16" name="Group 15">
            <a:extLst>
              <a:ext uri="{FF2B5EF4-FFF2-40B4-BE49-F238E27FC236}">
                <a16:creationId xmlns:a16="http://schemas.microsoft.com/office/drawing/2014/main" id="{65266CFB-DCD9-0E4D-EA03-01AD5E18A4E7}"/>
              </a:ext>
              <a:ext uri="{C183D7F6-B498-43B3-948B-1728B52AA6E4}">
                <adec:decorative xmlns:adec="http://schemas.microsoft.com/office/drawing/2017/decorative" val="1"/>
              </a:ext>
            </a:extLst>
          </p:cNvPr>
          <p:cNvGrpSpPr/>
          <p:nvPr/>
        </p:nvGrpSpPr>
        <p:grpSpPr>
          <a:xfrm>
            <a:off x="6914150" y="4918775"/>
            <a:ext cx="853418" cy="889993"/>
            <a:chOff x="11110971" y="1689244"/>
            <a:chExt cx="853418" cy="889993"/>
          </a:xfrm>
        </p:grpSpPr>
        <p:sp>
          <p:nvSpPr>
            <p:cNvPr id="17" name="Oval 16">
              <a:extLst>
                <a:ext uri="{FF2B5EF4-FFF2-40B4-BE49-F238E27FC236}">
                  <a16:creationId xmlns:a16="http://schemas.microsoft.com/office/drawing/2014/main" id="{37F0C663-9189-AB48-F3AF-1C2EF53220AA}"/>
                </a:ext>
              </a:extLst>
            </p:cNvPr>
            <p:cNvSpPr/>
            <p:nvPr/>
          </p:nvSpPr>
          <p:spPr>
            <a:xfrm>
              <a:off x="11110971" y="1689244"/>
              <a:ext cx="853418" cy="889993"/>
            </a:xfrm>
            <a:custGeom>
              <a:avLst/>
              <a:gdLst>
                <a:gd name="csX0" fmla="*/ 0 w 853418"/>
                <a:gd name="csY0" fmla="*/ 444997 h 889993"/>
                <a:gd name="csX1" fmla="*/ 426709 w 853418"/>
                <a:gd name="csY1" fmla="*/ 0 h 889993"/>
                <a:gd name="csX2" fmla="*/ 853418 w 853418"/>
                <a:gd name="csY2" fmla="*/ 444997 h 889993"/>
                <a:gd name="csX3" fmla="*/ 426709 w 853418"/>
                <a:gd name="csY3" fmla="*/ 889994 h 889993"/>
                <a:gd name="csX4" fmla="*/ 0 w 853418"/>
                <a:gd name="csY4" fmla="*/ 444997 h 889993"/>
              </a:gdLst>
              <a:ahLst/>
              <a:cxnLst>
                <a:cxn ang="0">
                  <a:pos x="csX0" y="csY0"/>
                </a:cxn>
                <a:cxn ang="0">
                  <a:pos x="csX1" y="csY1"/>
                </a:cxn>
                <a:cxn ang="0">
                  <a:pos x="csX2" y="csY2"/>
                </a:cxn>
                <a:cxn ang="0">
                  <a:pos x="csX3" y="csY3"/>
                </a:cxn>
                <a:cxn ang="0">
                  <a:pos x="csX4" y="csY4"/>
                </a:cxn>
              </a:cxnLst>
              <a:rect l="l" t="t" r="r" b="b"/>
              <a:pathLst>
                <a:path w="853418" h="889993" fill="none" extrusionOk="0">
                  <a:moveTo>
                    <a:pt x="0" y="444997"/>
                  </a:moveTo>
                  <a:cubicBezTo>
                    <a:pt x="2475" y="201300"/>
                    <a:pt x="186817" y="-5301"/>
                    <a:pt x="426709" y="0"/>
                  </a:cubicBezTo>
                  <a:cubicBezTo>
                    <a:pt x="621206" y="2585"/>
                    <a:pt x="846479" y="227272"/>
                    <a:pt x="853418" y="444997"/>
                  </a:cubicBezTo>
                  <a:cubicBezTo>
                    <a:pt x="853551" y="651037"/>
                    <a:pt x="653114" y="893163"/>
                    <a:pt x="426709" y="889994"/>
                  </a:cubicBezTo>
                  <a:cubicBezTo>
                    <a:pt x="174282" y="868305"/>
                    <a:pt x="23102" y="677805"/>
                    <a:pt x="0" y="444997"/>
                  </a:cubicBezTo>
                  <a:close/>
                </a:path>
                <a:path w="853418" h="889993" stroke="0" extrusionOk="0">
                  <a:moveTo>
                    <a:pt x="0" y="444997"/>
                  </a:moveTo>
                  <a:cubicBezTo>
                    <a:pt x="-3243" y="193252"/>
                    <a:pt x="233384" y="-18881"/>
                    <a:pt x="426709" y="0"/>
                  </a:cubicBezTo>
                  <a:cubicBezTo>
                    <a:pt x="668472" y="12928"/>
                    <a:pt x="848659" y="201451"/>
                    <a:pt x="853418" y="444997"/>
                  </a:cubicBezTo>
                  <a:cubicBezTo>
                    <a:pt x="831269" y="671542"/>
                    <a:pt x="665180" y="888951"/>
                    <a:pt x="426709" y="889994"/>
                  </a:cubicBezTo>
                  <a:cubicBezTo>
                    <a:pt x="166116" y="864013"/>
                    <a:pt x="36019" y="718056"/>
                    <a:pt x="0" y="444997"/>
                  </a:cubicBezTo>
                  <a:close/>
                </a:path>
              </a:pathLst>
            </a:custGeom>
            <a:solidFill>
              <a:srgbClr val="005799"/>
            </a:solidFill>
            <a:ln>
              <a:solidFill>
                <a:srgbClr val="005799"/>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18" name="Graphic 17" descr="Luggage with solid fill">
              <a:extLst>
                <a:ext uri="{FF2B5EF4-FFF2-40B4-BE49-F238E27FC236}">
                  <a16:creationId xmlns:a16="http://schemas.microsoft.com/office/drawing/2014/main" id="{7375FE9D-67B9-748B-6B88-AA7895C27E3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1208504" y="1805064"/>
              <a:ext cx="658351" cy="658351"/>
            </a:xfrm>
            <a:prstGeom prst="rect">
              <a:avLst/>
            </a:prstGeom>
          </p:spPr>
        </p:pic>
      </p:grpSp>
      <p:grpSp>
        <p:nvGrpSpPr>
          <p:cNvPr id="19" name="Group 18">
            <a:extLst>
              <a:ext uri="{FF2B5EF4-FFF2-40B4-BE49-F238E27FC236}">
                <a16:creationId xmlns:a16="http://schemas.microsoft.com/office/drawing/2014/main" id="{DD87F142-13F2-41E6-8309-214B2EFEA48B}"/>
              </a:ext>
              <a:ext uri="{C183D7F6-B498-43B3-948B-1728B52AA6E4}">
                <adec:decorative xmlns:adec="http://schemas.microsoft.com/office/drawing/2017/decorative" val="1"/>
              </a:ext>
            </a:extLst>
          </p:cNvPr>
          <p:cNvGrpSpPr/>
          <p:nvPr/>
        </p:nvGrpSpPr>
        <p:grpSpPr>
          <a:xfrm>
            <a:off x="9001771" y="4885307"/>
            <a:ext cx="924829" cy="964465"/>
            <a:chOff x="13551396" y="3969541"/>
            <a:chExt cx="945264" cy="985775"/>
          </a:xfrm>
        </p:grpSpPr>
        <p:sp>
          <p:nvSpPr>
            <p:cNvPr id="20" name="Oval 19">
              <a:extLst>
                <a:ext uri="{FF2B5EF4-FFF2-40B4-BE49-F238E27FC236}">
                  <a16:creationId xmlns:a16="http://schemas.microsoft.com/office/drawing/2014/main" id="{233F0E8C-23B5-824A-2C12-1BD7618F73E2}"/>
                </a:ext>
              </a:extLst>
            </p:cNvPr>
            <p:cNvSpPr/>
            <p:nvPr/>
          </p:nvSpPr>
          <p:spPr>
            <a:xfrm>
              <a:off x="13551396" y="3969541"/>
              <a:ext cx="945264" cy="985775"/>
            </a:xfrm>
            <a:custGeom>
              <a:avLst/>
              <a:gdLst>
                <a:gd name="csX0" fmla="*/ 0 w 945264"/>
                <a:gd name="csY0" fmla="*/ 492888 h 985775"/>
                <a:gd name="csX1" fmla="*/ 472632 w 945264"/>
                <a:gd name="csY1" fmla="*/ 0 h 985775"/>
                <a:gd name="csX2" fmla="*/ 945264 w 945264"/>
                <a:gd name="csY2" fmla="*/ 492888 h 985775"/>
                <a:gd name="csX3" fmla="*/ 472632 w 945264"/>
                <a:gd name="csY3" fmla="*/ 985776 h 985775"/>
                <a:gd name="csX4" fmla="*/ 0 w 945264"/>
                <a:gd name="csY4" fmla="*/ 492888 h 985775"/>
              </a:gdLst>
              <a:ahLst/>
              <a:cxnLst>
                <a:cxn ang="0">
                  <a:pos x="csX0" y="csY0"/>
                </a:cxn>
                <a:cxn ang="0">
                  <a:pos x="csX1" y="csY1"/>
                </a:cxn>
                <a:cxn ang="0">
                  <a:pos x="csX2" y="csY2"/>
                </a:cxn>
                <a:cxn ang="0">
                  <a:pos x="csX3" y="csY3"/>
                </a:cxn>
                <a:cxn ang="0">
                  <a:pos x="csX4" y="csY4"/>
                </a:cxn>
              </a:cxnLst>
              <a:rect l="l" t="t" r="r" b="b"/>
              <a:pathLst>
                <a:path w="945264" h="985775" fill="none" extrusionOk="0">
                  <a:moveTo>
                    <a:pt x="0" y="492888"/>
                  </a:moveTo>
                  <a:cubicBezTo>
                    <a:pt x="5434" y="225214"/>
                    <a:pt x="191876" y="-24741"/>
                    <a:pt x="472632" y="0"/>
                  </a:cubicBezTo>
                  <a:cubicBezTo>
                    <a:pt x="701770" y="2002"/>
                    <a:pt x="933620" y="267729"/>
                    <a:pt x="945264" y="492888"/>
                  </a:cubicBezTo>
                  <a:cubicBezTo>
                    <a:pt x="945313" y="750466"/>
                    <a:pt x="709106" y="994178"/>
                    <a:pt x="472632" y="985776"/>
                  </a:cubicBezTo>
                  <a:cubicBezTo>
                    <a:pt x="196375" y="966070"/>
                    <a:pt x="32091" y="747104"/>
                    <a:pt x="0" y="492888"/>
                  </a:cubicBezTo>
                  <a:close/>
                </a:path>
                <a:path w="945264" h="985775" stroke="0" extrusionOk="0">
                  <a:moveTo>
                    <a:pt x="0" y="492888"/>
                  </a:moveTo>
                  <a:cubicBezTo>
                    <a:pt x="-13342" y="196070"/>
                    <a:pt x="224385" y="-5700"/>
                    <a:pt x="472632" y="0"/>
                  </a:cubicBezTo>
                  <a:cubicBezTo>
                    <a:pt x="753148" y="41315"/>
                    <a:pt x="919786" y="232552"/>
                    <a:pt x="945264" y="492888"/>
                  </a:cubicBezTo>
                  <a:cubicBezTo>
                    <a:pt x="925457" y="747915"/>
                    <a:pt x="781711" y="967917"/>
                    <a:pt x="472632" y="985776"/>
                  </a:cubicBezTo>
                  <a:cubicBezTo>
                    <a:pt x="199274" y="972924"/>
                    <a:pt x="10455" y="773025"/>
                    <a:pt x="0" y="492888"/>
                  </a:cubicBezTo>
                  <a:close/>
                </a:path>
              </a:pathLst>
            </a:custGeom>
            <a:solidFill>
              <a:srgbClr val="005799"/>
            </a:solidFill>
            <a:ln>
              <a:solidFill>
                <a:srgbClr val="005799"/>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21" name="Graphic 20" descr="Store with solid fill">
              <a:extLst>
                <a:ext uri="{FF2B5EF4-FFF2-40B4-BE49-F238E27FC236}">
                  <a16:creationId xmlns:a16="http://schemas.microsoft.com/office/drawing/2014/main" id="{04211CF1-6E0F-DDC9-6A78-81EAB0F596C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13664895" y="4133254"/>
              <a:ext cx="658351" cy="658351"/>
            </a:xfrm>
            <a:prstGeom prst="rect">
              <a:avLst/>
            </a:prstGeom>
          </p:spPr>
        </p:pic>
      </p:grpSp>
      <p:grpSp>
        <p:nvGrpSpPr>
          <p:cNvPr id="22" name="Group 21">
            <a:extLst>
              <a:ext uri="{FF2B5EF4-FFF2-40B4-BE49-F238E27FC236}">
                <a16:creationId xmlns:a16="http://schemas.microsoft.com/office/drawing/2014/main" id="{23B0FA39-BADD-6553-C70F-8210802AADAD}"/>
              </a:ext>
              <a:ext uri="{C183D7F6-B498-43B3-948B-1728B52AA6E4}">
                <adec:decorative xmlns:adec="http://schemas.microsoft.com/office/drawing/2017/decorative" val="1"/>
              </a:ext>
            </a:extLst>
          </p:cNvPr>
          <p:cNvGrpSpPr/>
          <p:nvPr/>
        </p:nvGrpSpPr>
        <p:grpSpPr>
          <a:xfrm>
            <a:off x="9898051" y="1549485"/>
            <a:ext cx="909203" cy="948169"/>
            <a:chOff x="10965981" y="6567178"/>
            <a:chExt cx="976156" cy="1017991"/>
          </a:xfrm>
        </p:grpSpPr>
        <p:sp>
          <p:nvSpPr>
            <p:cNvPr id="23" name="Oval 22">
              <a:extLst>
                <a:ext uri="{FF2B5EF4-FFF2-40B4-BE49-F238E27FC236}">
                  <a16:creationId xmlns:a16="http://schemas.microsoft.com/office/drawing/2014/main" id="{8B15CF48-5A7B-FC93-3E06-F9FD2E3C034E}"/>
                </a:ext>
              </a:extLst>
            </p:cNvPr>
            <p:cNvSpPr/>
            <p:nvPr/>
          </p:nvSpPr>
          <p:spPr>
            <a:xfrm>
              <a:off x="10965981" y="6567178"/>
              <a:ext cx="976156" cy="1017991"/>
            </a:xfrm>
            <a:custGeom>
              <a:avLst/>
              <a:gdLst>
                <a:gd name="csX0" fmla="*/ 0 w 976156"/>
                <a:gd name="csY0" fmla="*/ 508996 h 1017991"/>
                <a:gd name="csX1" fmla="*/ 488078 w 976156"/>
                <a:gd name="csY1" fmla="*/ 0 h 1017991"/>
                <a:gd name="csX2" fmla="*/ 976156 w 976156"/>
                <a:gd name="csY2" fmla="*/ 508996 h 1017991"/>
                <a:gd name="csX3" fmla="*/ 488078 w 976156"/>
                <a:gd name="csY3" fmla="*/ 1017992 h 1017991"/>
                <a:gd name="csX4" fmla="*/ 0 w 976156"/>
                <a:gd name="csY4" fmla="*/ 508996 h 1017991"/>
              </a:gdLst>
              <a:ahLst/>
              <a:cxnLst>
                <a:cxn ang="0">
                  <a:pos x="csX0" y="csY0"/>
                </a:cxn>
                <a:cxn ang="0">
                  <a:pos x="csX1" y="csY1"/>
                </a:cxn>
                <a:cxn ang="0">
                  <a:pos x="csX2" y="csY2"/>
                </a:cxn>
                <a:cxn ang="0">
                  <a:pos x="csX3" y="csY3"/>
                </a:cxn>
                <a:cxn ang="0">
                  <a:pos x="csX4" y="csY4"/>
                </a:cxn>
              </a:cxnLst>
              <a:rect l="l" t="t" r="r" b="b"/>
              <a:pathLst>
                <a:path w="976156" h="1017991" fill="none" extrusionOk="0">
                  <a:moveTo>
                    <a:pt x="0" y="508996"/>
                  </a:moveTo>
                  <a:cubicBezTo>
                    <a:pt x="22427" y="246627"/>
                    <a:pt x="210805" y="-9675"/>
                    <a:pt x="488078" y="0"/>
                  </a:cubicBezTo>
                  <a:cubicBezTo>
                    <a:pt x="748987" y="543"/>
                    <a:pt x="964474" y="275092"/>
                    <a:pt x="976156" y="508996"/>
                  </a:cubicBezTo>
                  <a:cubicBezTo>
                    <a:pt x="976221" y="770615"/>
                    <a:pt x="751657" y="1020038"/>
                    <a:pt x="488078" y="1017992"/>
                  </a:cubicBezTo>
                  <a:cubicBezTo>
                    <a:pt x="212786" y="1010573"/>
                    <a:pt x="39794" y="767788"/>
                    <a:pt x="0" y="508996"/>
                  </a:cubicBezTo>
                  <a:close/>
                </a:path>
                <a:path w="976156" h="1017991" stroke="0" extrusionOk="0">
                  <a:moveTo>
                    <a:pt x="0" y="508996"/>
                  </a:moveTo>
                  <a:cubicBezTo>
                    <a:pt x="-5164" y="218362"/>
                    <a:pt x="231370" y="-5731"/>
                    <a:pt x="488078" y="0"/>
                  </a:cubicBezTo>
                  <a:cubicBezTo>
                    <a:pt x="770134" y="26494"/>
                    <a:pt x="958503" y="236116"/>
                    <a:pt x="976156" y="508996"/>
                  </a:cubicBezTo>
                  <a:cubicBezTo>
                    <a:pt x="944769" y="762871"/>
                    <a:pt x="783522" y="1008371"/>
                    <a:pt x="488078" y="1017992"/>
                  </a:cubicBezTo>
                  <a:cubicBezTo>
                    <a:pt x="205647" y="1004575"/>
                    <a:pt x="36556" y="817808"/>
                    <a:pt x="0" y="508996"/>
                  </a:cubicBezTo>
                  <a:close/>
                </a:path>
              </a:pathLst>
            </a:custGeom>
            <a:solidFill>
              <a:srgbClr val="005799"/>
            </a:solidFill>
            <a:ln>
              <a:solidFill>
                <a:srgbClr val="005799"/>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24" name="Graphic 23" descr="Cheers with solid fill">
              <a:extLst>
                <a:ext uri="{FF2B5EF4-FFF2-40B4-BE49-F238E27FC236}">
                  <a16:creationId xmlns:a16="http://schemas.microsoft.com/office/drawing/2014/main" id="{C198A873-874E-D5EC-EE3E-894EEDE0A81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1110971" y="6745568"/>
              <a:ext cx="658351" cy="658351"/>
            </a:xfrm>
            <a:prstGeom prst="rect">
              <a:avLst/>
            </a:prstGeom>
          </p:spPr>
        </p:pic>
      </p:grpSp>
      <p:grpSp>
        <p:nvGrpSpPr>
          <p:cNvPr id="25" name="Group 24">
            <a:extLst>
              <a:ext uri="{FF2B5EF4-FFF2-40B4-BE49-F238E27FC236}">
                <a16:creationId xmlns:a16="http://schemas.microsoft.com/office/drawing/2014/main" id="{93458AE4-C593-720A-A889-6FE306068694}"/>
              </a:ext>
              <a:ext uri="{C183D7F6-B498-43B3-948B-1728B52AA6E4}">
                <adec:decorative xmlns:adec="http://schemas.microsoft.com/office/drawing/2017/decorative" val="1"/>
              </a:ext>
            </a:extLst>
          </p:cNvPr>
          <p:cNvGrpSpPr/>
          <p:nvPr/>
        </p:nvGrpSpPr>
        <p:grpSpPr>
          <a:xfrm>
            <a:off x="7907412" y="1540533"/>
            <a:ext cx="909202" cy="948168"/>
            <a:chOff x="8544820" y="3850778"/>
            <a:chExt cx="945263" cy="985774"/>
          </a:xfrm>
        </p:grpSpPr>
        <p:sp>
          <p:nvSpPr>
            <p:cNvPr id="26" name="Oval 25">
              <a:extLst>
                <a:ext uri="{FF2B5EF4-FFF2-40B4-BE49-F238E27FC236}">
                  <a16:creationId xmlns:a16="http://schemas.microsoft.com/office/drawing/2014/main" id="{3000CCBF-5EC6-3C3B-4EC7-D798DB0ACD9E}"/>
                </a:ext>
              </a:extLst>
            </p:cNvPr>
            <p:cNvSpPr/>
            <p:nvPr/>
          </p:nvSpPr>
          <p:spPr>
            <a:xfrm>
              <a:off x="8544820" y="3850778"/>
              <a:ext cx="945263" cy="985774"/>
            </a:xfrm>
            <a:custGeom>
              <a:avLst/>
              <a:gdLst>
                <a:gd name="csX0" fmla="*/ 0 w 945263"/>
                <a:gd name="csY0" fmla="*/ 492887 h 985774"/>
                <a:gd name="csX1" fmla="*/ 472632 w 945263"/>
                <a:gd name="csY1" fmla="*/ 0 h 985774"/>
                <a:gd name="csX2" fmla="*/ 945264 w 945263"/>
                <a:gd name="csY2" fmla="*/ 492887 h 985774"/>
                <a:gd name="csX3" fmla="*/ 472632 w 945263"/>
                <a:gd name="csY3" fmla="*/ 985774 h 985774"/>
                <a:gd name="csX4" fmla="*/ 0 w 945263"/>
                <a:gd name="csY4" fmla="*/ 492887 h 985774"/>
              </a:gdLst>
              <a:ahLst/>
              <a:cxnLst>
                <a:cxn ang="0">
                  <a:pos x="csX0" y="csY0"/>
                </a:cxn>
                <a:cxn ang="0">
                  <a:pos x="csX1" y="csY1"/>
                </a:cxn>
                <a:cxn ang="0">
                  <a:pos x="csX2" y="csY2"/>
                </a:cxn>
                <a:cxn ang="0">
                  <a:pos x="csX3" y="csY3"/>
                </a:cxn>
                <a:cxn ang="0">
                  <a:pos x="csX4" y="csY4"/>
                </a:cxn>
              </a:cxnLst>
              <a:rect l="l" t="t" r="r" b="b"/>
              <a:pathLst>
                <a:path w="945263" h="985774" fill="none" extrusionOk="0">
                  <a:moveTo>
                    <a:pt x="0" y="492887"/>
                  </a:moveTo>
                  <a:cubicBezTo>
                    <a:pt x="5434" y="225214"/>
                    <a:pt x="191876" y="-24741"/>
                    <a:pt x="472632" y="0"/>
                  </a:cubicBezTo>
                  <a:cubicBezTo>
                    <a:pt x="692690" y="2572"/>
                    <a:pt x="942582" y="231510"/>
                    <a:pt x="945264" y="492887"/>
                  </a:cubicBezTo>
                  <a:cubicBezTo>
                    <a:pt x="945313" y="750464"/>
                    <a:pt x="709106" y="994176"/>
                    <a:pt x="472632" y="985774"/>
                  </a:cubicBezTo>
                  <a:cubicBezTo>
                    <a:pt x="187601" y="954715"/>
                    <a:pt x="43935" y="740459"/>
                    <a:pt x="0" y="492887"/>
                  </a:cubicBezTo>
                  <a:close/>
                </a:path>
                <a:path w="945263" h="985774" stroke="0" extrusionOk="0">
                  <a:moveTo>
                    <a:pt x="0" y="492887"/>
                  </a:moveTo>
                  <a:cubicBezTo>
                    <a:pt x="-13342" y="196070"/>
                    <a:pt x="224385" y="-5700"/>
                    <a:pt x="472632" y="0"/>
                  </a:cubicBezTo>
                  <a:cubicBezTo>
                    <a:pt x="756324" y="48049"/>
                    <a:pt x="916307" y="234174"/>
                    <a:pt x="945264" y="492887"/>
                  </a:cubicBezTo>
                  <a:cubicBezTo>
                    <a:pt x="925457" y="747913"/>
                    <a:pt x="781711" y="967915"/>
                    <a:pt x="472632" y="985774"/>
                  </a:cubicBezTo>
                  <a:cubicBezTo>
                    <a:pt x="196160" y="969677"/>
                    <a:pt x="16025" y="777244"/>
                    <a:pt x="0" y="492887"/>
                  </a:cubicBezTo>
                  <a:close/>
                </a:path>
              </a:pathLst>
            </a:custGeom>
            <a:solidFill>
              <a:srgbClr val="005799"/>
            </a:solidFill>
            <a:ln>
              <a:solidFill>
                <a:srgbClr val="005799"/>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27" name="Graphic 26" descr="Universal access with solid fill">
              <a:extLst>
                <a:ext uri="{FF2B5EF4-FFF2-40B4-BE49-F238E27FC236}">
                  <a16:creationId xmlns:a16="http://schemas.microsoft.com/office/drawing/2014/main" id="{DB34082B-A6D5-EEB1-3DCA-80997985AD2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8693304" y="4019981"/>
              <a:ext cx="658351" cy="658351"/>
            </a:xfrm>
            <a:prstGeom prst="rect">
              <a:avLst/>
            </a:prstGeom>
          </p:spPr>
        </p:pic>
      </p:grpSp>
      <p:grpSp>
        <p:nvGrpSpPr>
          <p:cNvPr id="28" name="Group 27">
            <a:extLst>
              <a:ext uri="{FF2B5EF4-FFF2-40B4-BE49-F238E27FC236}">
                <a16:creationId xmlns:a16="http://schemas.microsoft.com/office/drawing/2014/main" id="{22689744-D400-A4EC-D67F-8DBC5F5C56F2}"/>
              </a:ext>
              <a:ext uri="{C183D7F6-B498-43B3-948B-1728B52AA6E4}">
                <adec:decorative xmlns:adec="http://schemas.microsoft.com/office/drawing/2017/decorative" val="1"/>
              </a:ext>
            </a:extLst>
          </p:cNvPr>
          <p:cNvGrpSpPr/>
          <p:nvPr/>
        </p:nvGrpSpPr>
        <p:grpSpPr>
          <a:xfrm>
            <a:off x="10112041" y="4885305"/>
            <a:ext cx="909383" cy="948357"/>
            <a:chOff x="6102301" y="4303551"/>
            <a:chExt cx="956395" cy="997384"/>
          </a:xfrm>
        </p:grpSpPr>
        <p:sp>
          <p:nvSpPr>
            <p:cNvPr id="29" name="Oval 28">
              <a:extLst>
                <a:ext uri="{FF2B5EF4-FFF2-40B4-BE49-F238E27FC236}">
                  <a16:creationId xmlns:a16="http://schemas.microsoft.com/office/drawing/2014/main" id="{58E6E6EC-EB8B-57B2-F41F-97B1A983EB96}"/>
                </a:ext>
              </a:extLst>
            </p:cNvPr>
            <p:cNvSpPr/>
            <p:nvPr/>
          </p:nvSpPr>
          <p:spPr>
            <a:xfrm>
              <a:off x="6102301" y="4303551"/>
              <a:ext cx="956395" cy="997384"/>
            </a:xfrm>
            <a:custGeom>
              <a:avLst/>
              <a:gdLst>
                <a:gd name="csX0" fmla="*/ 0 w 956395"/>
                <a:gd name="csY0" fmla="*/ 498692 h 997384"/>
                <a:gd name="csX1" fmla="*/ 478198 w 956395"/>
                <a:gd name="csY1" fmla="*/ 0 h 997384"/>
                <a:gd name="csX2" fmla="*/ 956396 w 956395"/>
                <a:gd name="csY2" fmla="*/ 498692 h 997384"/>
                <a:gd name="csX3" fmla="*/ 478198 w 956395"/>
                <a:gd name="csY3" fmla="*/ 997384 h 997384"/>
                <a:gd name="csX4" fmla="*/ 0 w 956395"/>
                <a:gd name="csY4" fmla="*/ 498692 h 997384"/>
              </a:gdLst>
              <a:ahLst/>
              <a:cxnLst>
                <a:cxn ang="0">
                  <a:pos x="csX0" y="csY0"/>
                </a:cxn>
                <a:cxn ang="0">
                  <a:pos x="csX1" y="csY1"/>
                </a:cxn>
                <a:cxn ang="0">
                  <a:pos x="csX2" y="csY2"/>
                </a:cxn>
                <a:cxn ang="0">
                  <a:pos x="csX3" y="csY3"/>
                </a:cxn>
                <a:cxn ang="0">
                  <a:pos x="csX4" y="csY4"/>
                </a:cxn>
              </a:cxnLst>
              <a:rect l="l" t="t" r="r" b="b"/>
              <a:pathLst>
                <a:path w="956395" h="997384" fill="none" extrusionOk="0">
                  <a:moveTo>
                    <a:pt x="0" y="498692"/>
                  </a:moveTo>
                  <a:cubicBezTo>
                    <a:pt x="6374" y="228599"/>
                    <a:pt x="198136" y="-20016"/>
                    <a:pt x="478198" y="0"/>
                  </a:cubicBezTo>
                  <a:cubicBezTo>
                    <a:pt x="717594" y="1551"/>
                    <a:pt x="947909" y="257567"/>
                    <a:pt x="956396" y="498692"/>
                  </a:cubicBezTo>
                  <a:cubicBezTo>
                    <a:pt x="956414" y="768677"/>
                    <a:pt x="696787" y="1012959"/>
                    <a:pt x="478198" y="997384"/>
                  </a:cubicBezTo>
                  <a:cubicBezTo>
                    <a:pt x="203560" y="983750"/>
                    <a:pt x="7567" y="769868"/>
                    <a:pt x="0" y="498692"/>
                  </a:cubicBezTo>
                  <a:close/>
                </a:path>
                <a:path w="956395" h="997384" stroke="0" extrusionOk="0">
                  <a:moveTo>
                    <a:pt x="0" y="498692"/>
                  </a:moveTo>
                  <a:cubicBezTo>
                    <a:pt x="-3964" y="215963"/>
                    <a:pt x="224357" y="-4575"/>
                    <a:pt x="478198" y="0"/>
                  </a:cubicBezTo>
                  <a:cubicBezTo>
                    <a:pt x="764764" y="47624"/>
                    <a:pt x="912438" y="243767"/>
                    <a:pt x="956396" y="498692"/>
                  </a:cubicBezTo>
                  <a:cubicBezTo>
                    <a:pt x="947658" y="766530"/>
                    <a:pt x="787079" y="980741"/>
                    <a:pt x="478198" y="997384"/>
                  </a:cubicBezTo>
                  <a:cubicBezTo>
                    <a:pt x="178731" y="960524"/>
                    <a:pt x="27920" y="795268"/>
                    <a:pt x="0" y="498692"/>
                  </a:cubicBezTo>
                  <a:close/>
                </a:path>
              </a:pathLst>
            </a:custGeom>
            <a:solidFill>
              <a:srgbClr val="007354"/>
            </a:solidFill>
            <a:ln>
              <a:solidFill>
                <a:srgbClr val="007354"/>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30" name="Graphic 29" descr="Open hand with plant with solid fill">
              <a:extLst>
                <a:ext uri="{FF2B5EF4-FFF2-40B4-BE49-F238E27FC236}">
                  <a16:creationId xmlns:a16="http://schemas.microsoft.com/office/drawing/2014/main" id="{217FA3B4-304B-C483-CF56-A16B8DB7C9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00521" y="4407865"/>
              <a:ext cx="720000" cy="720000"/>
            </a:xfrm>
            <a:prstGeom prst="rect">
              <a:avLst/>
            </a:prstGeom>
          </p:spPr>
        </p:pic>
      </p:grpSp>
      <p:grpSp>
        <p:nvGrpSpPr>
          <p:cNvPr id="31" name="Group 30">
            <a:extLst>
              <a:ext uri="{FF2B5EF4-FFF2-40B4-BE49-F238E27FC236}">
                <a16:creationId xmlns:a16="http://schemas.microsoft.com/office/drawing/2014/main" id="{7AE6AA5F-23BF-F60A-8F8D-3A03AB21A1D8}"/>
              </a:ext>
              <a:ext uri="{C183D7F6-B498-43B3-948B-1728B52AA6E4}">
                <adec:decorative xmlns:adec="http://schemas.microsoft.com/office/drawing/2017/decorative" val="1"/>
              </a:ext>
            </a:extLst>
          </p:cNvPr>
          <p:cNvGrpSpPr/>
          <p:nvPr/>
        </p:nvGrpSpPr>
        <p:grpSpPr>
          <a:xfrm>
            <a:off x="6890950" y="1593468"/>
            <a:ext cx="894737" cy="890928"/>
            <a:chOff x="6266629" y="4781989"/>
            <a:chExt cx="976156" cy="972000"/>
          </a:xfrm>
        </p:grpSpPr>
        <p:sp>
          <p:nvSpPr>
            <p:cNvPr id="32" name="Oval 31">
              <a:extLst>
                <a:ext uri="{FF2B5EF4-FFF2-40B4-BE49-F238E27FC236}">
                  <a16:creationId xmlns:a16="http://schemas.microsoft.com/office/drawing/2014/main" id="{D8D3885D-E686-DD6A-43C5-A946F51DFE57}"/>
                </a:ext>
              </a:extLst>
            </p:cNvPr>
            <p:cNvSpPr/>
            <p:nvPr/>
          </p:nvSpPr>
          <p:spPr>
            <a:xfrm>
              <a:off x="6266629" y="4781989"/>
              <a:ext cx="976156" cy="972000"/>
            </a:xfrm>
            <a:custGeom>
              <a:avLst/>
              <a:gdLst>
                <a:gd name="csX0" fmla="*/ 0 w 976156"/>
                <a:gd name="csY0" fmla="*/ 486000 h 972000"/>
                <a:gd name="csX1" fmla="*/ 488078 w 976156"/>
                <a:gd name="csY1" fmla="*/ 0 h 972000"/>
                <a:gd name="csX2" fmla="*/ 976156 w 976156"/>
                <a:gd name="csY2" fmla="*/ 486000 h 972000"/>
                <a:gd name="csX3" fmla="*/ 488078 w 976156"/>
                <a:gd name="csY3" fmla="*/ 972000 h 972000"/>
                <a:gd name="csX4" fmla="*/ 0 w 976156"/>
                <a:gd name="csY4" fmla="*/ 486000 h 972000"/>
              </a:gdLst>
              <a:ahLst/>
              <a:cxnLst>
                <a:cxn ang="0">
                  <a:pos x="csX0" y="csY0"/>
                </a:cxn>
                <a:cxn ang="0">
                  <a:pos x="csX1" y="csY1"/>
                </a:cxn>
                <a:cxn ang="0">
                  <a:pos x="csX2" y="csY2"/>
                </a:cxn>
                <a:cxn ang="0">
                  <a:pos x="csX3" y="csY3"/>
                </a:cxn>
                <a:cxn ang="0">
                  <a:pos x="csX4" y="csY4"/>
                </a:cxn>
              </a:cxnLst>
              <a:rect l="l" t="t" r="r" b="b"/>
              <a:pathLst>
                <a:path w="976156" h="972000" fill="none" extrusionOk="0">
                  <a:moveTo>
                    <a:pt x="0" y="486000"/>
                  </a:moveTo>
                  <a:cubicBezTo>
                    <a:pt x="22427" y="236332"/>
                    <a:pt x="210805" y="-9675"/>
                    <a:pt x="488078" y="0"/>
                  </a:cubicBezTo>
                  <a:cubicBezTo>
                    <a:pt x="724577" y="2076"/>
                    <a:pt x="970137" y="241914"/>
                    <a:pt x="976156" y="486000"/>
                  </a:cubicBezTo>
                  <a:cubicBezTo>
                    <a:pt x="976221" y="734918"/>
                    <a:pt x="751657" y="974046"/>
                    <a:pt x="488078" y="972000"/>
                  </a:cubicBezTo>
                  <a:cubicBezTo>
                    <a:pt x="204722" y="954147"/>
                    <a:pt x="30347" y="737390"/>
                    <a:pt x="0" y="486000"/>
                  </a:cubicBezTo>
                  <a:close/>
                </a:path>
                <a:path w="976156" h="972000" stroke="0" extrusionOk="0">
                  <a:moveTo>
                    <a:pt x="0" y="486000"/>
                  </a:moveTo>
                  <a:cubicBezTo>
                    <a:pt x="-5164" y="208067"/>
                    <a:pt x="231370" y="-5731"/>
                    <a:pt x="488078" y="0"/>
                  </a:cubicBezTo>
                  <a:cubicBezTo>
                    <a:pt x="764897" y="15394"/>
                    <a:pt x="929871" y="239170"/>
                    <a:pt x="976156" y="486000"/>
                  </a:cubicBezTo>
                  <a:cubicBezTo>
                    <a:pt x="944769" y="727174"/>
                    <a:pt x="783522" y="962379"/>
                    <a:pt x="488078" y="972000"/>
                  </a:cubicBezTo>
                  <a:cubicBezTo>
                    <a:pt x="202743" y="955556"/>
                    <a:pt x="9274" y="761438"/>
                    <a:pt x="0" y="486000"/>
                  </a:cubicBezTo>
                  <a:close/>
                </a:path>
              </a:pathLst>
            </a:custGeom>
            <a:solidFill>
              <a:srgbClr val="007354"/>
            </a:solidFill>
            <a:ln>
              <a:solidFill>
                <a:srgbClr val="005799"/>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a:p>
          </p:txBody>
        </p:sp>
        <p:pic>
          <p:nvPicPr>
            <p:cNvPr id="33" name="Graphic 32" descr="Connected with solid fill">
              <a:extLst>
                <a:ext uri="{FF2B5EF4-FFF2-40B4-BE49-F238E27FC236}">
                  <a16:creationId xmlns:a16="http://schemas.microsoft.com/office/drawing/2014/main" id="{FE535DEC-D3EF-75ED-A533-186672B45BD3}"/>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394045" y="4932109"/>
              <a:ext cx="716364" cy="684000"/>
            </a:xfrm>
            <a:prstGeom prst="rect">
              <a:avLst/>
            </a:prstGeom>
          </p:spPr>
        </p:pic>
      </p:grpSp>
    </p:spTree>
    <p:extLst>
      <p:ext uri="{BB962C8B-B14F-4D97-AF65-F5344CB8AC3E}">
        <p14:creationId xmlns:p14="http://schemas.microsoft.com/office/powerpoint/2010/main" val="1803641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5F8F7-F2D8-96A2-5001-178F003CE49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FFA1ABA-2A59-C491-A6B4-168D06F2DCBC}"/>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9CA9AA4-CA7C-D1E8-F546-CAC0156C9154}"/>
              </a:ext>
            </a:extLst>
          </p:cNvPr>
          <p:cNvSpPr txBox="1">
            <a:spLocks noGrp="1"/>
          </p:cNvSpPr>
          <p:nvPr>
            <p:ph type="title" idx="4294967295"/>
          </p:nvPr>
        </p:nvSpPr>
        <p:spPr>
          <a:xfrm>
            <a:off x="726140" y="1686430"/>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TATMP Objectives</a:t>
            </a:r>
          </a:p>
        </p:txBody>
      </p:sp>
      <p:sp>
        <p:nvSpPr>
          <p:cNvPr id="7" name="TextBox 6">
            <a:extLst>
              <a:ext uri="{FF2B5EF4-FFF2-40B4-BE49-F238E27FC236}">
                <a16:creationId xmlns:a16="http://schemas.microsoft.com/office/drawing/2014/main" id="{1637B927-7B3D-B047-6645-7AAA281544C1}"/>
              </a:ext>
            </a:extLst>
          </p:cNvPr>
          <p:cNvSpPr txBox="1"/>
          <p:nvPr/>
        </p:nvSpPr>
        <p:spPr>
          <a:xfrm>
            <a:off x="726139" y="2571751"/>
            <a:ext cx="3779186" cy="1077218"/>
          </a:xfrm>
          <a:prstGeom prst="rect">
            <a:avLst/>
          </a:prstGeom>
          <a:noFill/>
        </p:spPr>
        <p:txBody>
          <a:bodyPr wrap="square" rtlCol="0">
            <a:spAutoFit/>
          </a:bodyPr>
          <a:lstStyle/>
          <a:p>
            <a:r>
              <a:rPr lang="en-CA" sz="1600">
                <a:latin typeface="Inter 18pt" panose="020B0604020202020204" charset="0"/>
                <a:ea typeface="Inter 18pt" panose="020B0604020202020204" charset="0"/>
              </a:rPr>
              <a:t>In order to uphold the vision statement, actionable objectives have been formulated based on the City’s existing policy directives. </a:t>
            </a:r>
          </a:p>
        </p:txBody>
      </p:sp>
      <p:cxnSp>
        <p:nvCxnSpPr>
          <p:cNvPr id="8" name="Straight Connector 7">
            <a:extLst>
              <a:ext uri="{FF2B5EF4-FFF2-40B4-BE49-F238E27FC236}">
                <a16:creationId xmlns:a16="http://schemas.microsoft.com/office/drawing/2014/main" id="{F6596524-55CA-8DBD-E954-31168D9C3BDF}"/>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E1D3730C-C567-95EA-0B24-E7CD3AD0867C}"/>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42730225-11C2-14B4-A4EF-47155FB4955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pic>
        <p:nvPicPr>
          <p:cNvPr id="42" name="Graphic 41">
            <a:extLst>
              <a:ext uri="{FF2B5EF4-FFF2-40B4-BE49-F238E27FC236}">
                <a16:creationId xmlns:a16="http://schemas.microsoft.com/office/drawing/2014/main" id="{F4E8F793-3F21-E5B3-76E1-8C69EF3B660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25753" y="4095059"/>
            <a:ext cx="612000" cy="612000"/>
          </a:xfrm>
          <a:prstGeom prst="rect">
            <a:avLst/>
          </a:prstGeom>
        </p:spPr>
      </p:pic>
      <p:sp>
        <p:nvSpPr>
          <p:cNvPr id="36" name="TextBox 35">
            <a:extLst>
              <a:ext uri="{FF2B5EF4-FFF2-40B4-BE49-F238E27FC236}">
                <a16:creationId xmlns:a16="http://schemas.microsoft.com/office/drawing/2014/main" id="{70D9EB30-C81B-A1CD-CAA7-A1C730948F57}"/>
              </a:ext>
            </a:extLst>
          </p:cNvPr>
          <p:cNvSpPr txBox="1"/>
          <p:nvPr/>
        </p:nvSpPr>
        <p:spPr>
          <a:xfrm>
            <a:off x="1176877" y="4011497"/>
            <a:ext cx="4281228" cy="2162130"/>
          </a:xfrm>
          <a:prstGeom prst="rect">
            <a:avLst/>
          </a:prstGeom>
          <a:noFill/>
        </p:spPr>
        <p:txBody>
          <a:bodyPr wrap="square">
            <a:spAutoFit/>
          </a:bodyPr>
          <a:lstStyle/>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Design</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 </a:t>
            </a:r>
            <a:r>
              <a:rPr lang="en-CA" sz="1600" noProof="0">
                <a:effectLst/>
                <a:latin typeface="Inter 18pt" panose="020B0604020202020204" charset="0"/>
                <a:ea typeface="Inter 18pt" panose="020B0604020202020204" charset="0"/>
                <a:cs typeface="Times New Roman" panose="02020603050405020304" pitchFamily="18" charset="0"/>
              </a:rPr>
              <a:t>a</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 safe, equitable </a:t>
            </a:r>
            <a:r>
              <a:rPr lang="en-CA" sz="1600" noProof="0">
                <a:effectLst/>
                <a:latin typeface="Inter 18pt" panose="020B0604020202020204" charset="0"/>
                <a:ea typeface="Inter 18pt" panose="020B0604020202020204" charset="0"/>
                <a:cs typeface="Times New Roman" panose="02020603050405020304" pitchFamily="18" charset="0"/>
              </a:rPr>
              <a:t>and</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 accessible</a:t>
            </a:r>
            <a:r>
              <a:rPr lang="en-CA" sz="1600" noProof="0">
                <a:effectLst/>
                <a:latin typeface="Inter 18pt" panose="020B0604020202020204" charset="0"/>
                <a:ea typeface="Inter 18pt" panose="020B0604020202020204" charset="0"/>
                <a:cs typeface="Times New Roman" panose="02020603050405020304" pitchFamily="18" charset="0"/>
              </a:rPr>
              <a:t> active transportation system available to all.</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Ensure a</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 seamlessly connected network </a:t>
            </a:r>
            <a:r>
              <a:rPr lang="en-CA" sz="1600" noProof="0">
                <a:effectLst/>
                <a:latin typeface="Inter 18pt" panose="020B0604020202020204" charset="0"/>
                <a:ea typeface="Inter 18pt" panose="020B0604020202020204" charset="0"/>
                <a:cs typeface="Times New Roman" panose="02020603050405020304" pitchFamily="18" charset="0"/>
              </a:rPr>
              <a:t>with linkages to areas of growth, transit, neighbouring municipalities, economic corridors and key destinations</a:t>
            </a:r>
            <a:endParaRPr lang="en-CA" sz="1600"/>
          </a:p>
        </p:txBody>
      </p:sp>
      <p:sp>
        <p:nvSpPr>
          <p:cNvPr id="34" name="TextBox 33">
            <a:extLst>
              <a:ext uri="{FF2B5EF4-FFF2-40B4-BE49-F238E27FC236}">
                <a16:creationId xmlns:a16="http://schemas.microsoft.com/office/drawing/2014/main" id="{3B818027-C9FB-11EF-8947-5174CE96F6FB}"/>
              </a:ext>
            </a:extLst>
          </p:cNvPr>
          <p:cNvSpPr txBox="1"/>
          <p:nvPr/>
        </p:nvSpPr>
        <p:spPr>
          <a:xfrm>
            <a:off x="6853085" y="1414353"/>
            <a:ext cx="5182703" cy="4578176"/>
          </a:xfrm>
          <a:prstGeom prst="rect">
            <a:avLst/>
          </a:prstGeom>
          <a:noFill/>
        </p:spPr>
        <p:txBody>
          <a:bodyPr wrap="square">
            <a:spAutoFit/>
          </a:bodyPr>
          <a:lstStyle/>
          <a:p>
            <a:pPr lvl="0">
              <a:spcBef>
                <a:spcPts val="300"/>
              </a:spcBef>
              <a:spcAft>
                <a:spcPts val="2400"/>
              </a:spcAft>
              <a:tabLst>
                <a:tab pos="228600" algn="l"/>
                <a:tab pos="228600" algn="l"/>
                <a:tab pos="2286000" algn="l"/>
              </a:tabLst>
            </a:pPr>
            <a:r>
              <a:rPr lang="en-CA" sz="1600" noProof="0">
                <a:latin typeface="Inter 18pt" panose="020B0604020202020204" charset="0"/>
                <a:ea typeface="Inter 18pt" panose="020B0604020202020204" charset="0"/>
                <a:cs typeface="Times New Roman" panose="02020603050405020304" pitchFamily="18" charset="0"/>
              </a:rPr>
              <a:t>Enhance the </a:t>
            </a:r>
            <a:r>
              <a:rPr lang="en-CA" sz="1600" b="1" noProof="0">
                <a:solidFill>
                  <a:srgbClr val="005799"/>
                </a:solidFill>
                <a:latin typeface="Inter 18pt" panose="020B0604020202020204" charset="0"/>
                <a:ea typeface="Inter 18pt" panose="020B0604020202020204" charset="0"/>
                <a:cs typeface="Times New Roman" panose="02020603050405020304" pitchFamily="18" charset="0"/>
              </a:rPr>
              <a:t>active transportation user experience </a:t>
            </a:r>
            <a:r>
              <a:rPr lang="en-CA" sz="1600" noProof="0">
                <a:latin typeface="Inter 18pt" panose="020B0604020202020204" charset="0"/>
                <a:ea typeface="Inter 18pt" panose="020B0604020202020204" charset="0"/>
                <a:cs typeface="Times New Roman" panose="02020603050405020304" pitchFamily="18" charset="0"/>
              </a:rPr>
              <a:t>by improving wayfinding, addressing active transportation network gaps, and ensuring a comfortable and attractive environment for active modes. ​</a:t>
            </a:r>
          </a:p>
          <a:p>
            <a:pPr lvl="0">
              <a:spcBef>
                <a:spcPts val="300"/>
              </a:spcBef>
              <a:spcAft>
                <a:spcPts val="2400"/>
              </a:spcAft>
              <a:tabLst>
                <a:tab pos="228600" algn="l"/>
                <a:tab pos="228600" algn="l"/>
                <a:tab pos="2286000" algn="l"/>
              </a:tabLst>
            </a:pP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Integrate</a:t>
            </a:r>
            <a:r>
              <a:rPr lang="en-CA" sz="1600" noProof="0">
                <a:effectLst/>
                <a:latin typeface="Inter 18pt" panose="020B0604020202020204" charset="0"/>
                <a:ea typeface="Inter 18pt" panose="020B0604020202020204" charset="0"/>
                <a:cs typeface="Times New Roman" panose="02020603050405020304" pitchFamily="18" charset="0"/>
              </a:rPr>
              <a:t> the TATMP and the TMP with other City initiatives and Regional strategic plans. ​</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Develop an </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improvement </a:t>
            </a:r>
            <a:r>
              <a:rPr lang="en-CA" sz="1600" noProof="0">
                <a:solidFill>
                  <a:schemeClr val="accent1"/>
                </a:solidFill>
                <a:effectLst/>
                <a:latin typeface="Inter 18pt" panose="020B0604020202020204" charset="0"/>
                <a:ea typeface="Inter 18pt" panose="020B0604020202020204" charset="0"/>
                <a:cs typeface="Calibri" panose="020F0502020204030204" pitchFamily="34" charset="0"/>
              </a:rPr>
              <a:t>and</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 implementation plan </a:t>
            </a:r>
            <a:r>
              <a:rPr lang="en-CA" sz="1600" noProof="0">
                <a:effectLst/>
                <a:latin typeface="Inter 18pt" panose="020B0604020202020204" charset="0"/>
                <a:ea typeface="Inter 18pt" panose="020B0604020202020204" charset="0"/>
                <a:cs typeface="Times New Roman" panose="02020603050405020304" pitchFamily="18" charset="0"/>
              </a:rPr>
              <a:t>that meets with the City’s capital programming schedule. ​</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Ensure that the City staff have a </a:t>
            </a:r>
            <a:r>
              <a:rPr lang="en-CA" sz="1600" b="1" noProof="0">
                <a:solidFill>
                  <a:srgbClr val="004586"/>
                </a:solidFill>
                <a:effectLst/>
                <a:latin typeface="Inter 18pt" panose="020B0604020202020204" charset="0"/>
                <a:ea typeface="Inter 18pt" panose="020B0604020202020204" charset="0"/>
                <a:cs typeface="Calibri" panose="020F0502020204030204" pitchFamily="34" charset="0"/>
              </a:rPr>
              <a:t>monitoring program</a:t>
            </a:r>
            <a:r>
              <a:rPr lang="en-CA" sz="1600" noProof="0">
                <a:effectLst/>
                <a:latin typeface="Inter 18pt" panose="020B0604020202020204" charset="0"/>
                <a:ea typeface="Inter 18pt" panose="020B0604020202020204" charset="0"/>
                <a:cs typeface="Times New Roman" panose="02020603050405020304" pitchFamily="18" charset="0"/>
              </a:rPr>
              <a:t> that allows for regular reporting of</a:t>
            </a:r>
            <a:r>
              <a:rPr lang="en-CA" sz="1600" noProof="0">
                <a:latin typeface="Inter 18pt" panose="020B0604020202020204" charset="0"/>
                <a:ea typeface="Inter 18pt" panose="020B0604020202020204" charset="0"/>
                <a:cs typeface="Times New Roman" panose="02020603050405020304" pitchFamily="18" charset="0"/>
              </a:rPr>
              <a:t> TATMP</a:t>
            </a:r>
            <a:r>
              <a:rPr lang="en-CA" sz="1600" noProof="0">
                <a:effectLst/>
                <a:latin typeface="Inter 18pt" panose="020B0604020202020204" charset="0"/>
                <a:ea typeface="Inter 18pt" panose="020B0604020202020204" charset="0"/>
                <a:cs typeface="Times New Roman" panose="02020603050405020304" pitchFamily="18" charset="0"/>
              </a:rPr>
              <a:t> achievements and for adjustments to the implementation plan.​</a:t>
            </a:r>
          </a:p>
        </p:txBody>
      </p:sp>
      <p:sp>
        <p:nvSpPr>
          <p:cNvPr id="5" name="TextBox 4">
            <a:extLst>
              <a:ext uri="{FF2B5EF4-FFF2-40B4-BE49-F238E27FC236}">
                <a16:creationId xmlns:a16="http://schemas.microsoft.com/office/drawing/2014/main" id="{66142116-0E9A-1A1F-5A20-F56CFC9C3135}"/>
              </a:ext>
              <a:ext uri="{C183D7F6-B498-43B3-948B-1728B52AA6E4}">
                <adec:decorative xmlns:adec="http://schemas.microsoft.com/office/drawing/2017/decorative" val="0"/>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7</a:t>
            </a:fld>
            <a:endParaRPr lang="en-US" sz="1400" spc="100">
              <a:solidFill>
                <a:schemeClr val="bg1"/>
              </a:solidFill>
              <a:latin typeface="Inter 18pt SemiBold" panose="02000503000000020004" pitchFamily="2" charset="0"/>
              <a:ea typeface="Inter 18pt SemiBold" panose="02000503000000020004" pitchFamily="2" charset="0"/>
            </a:endParaRPr>
          </a:p>
        </p:txBody>
      </p:sp>
      <p:pic>
        <p:nvPicPr>
          <p:cNvPr id="37" name="Graphic 36">
            <a:extLst>
              <a:ext uri="{FF2B5EF4-FFF2-40B4-BE49-F238E27FC236}">
                <a16:creationId xmlns:a16="http://schemas.microsoft.com/office/drawing/2014/main" id="{349C64A8-49FC-2C28-BCCA-87A6CB0D73A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800000">
            <a:off x="519043" y="5171570"/>
            <a:ext cx="612000" cy="612000"/>
          </a:xfrm>
          <a:prstGeom prst="rect">
            <a:avLst/>
          </a:prstGeom>
        </p:spPr>
      </p:pic>
      <p:pic>
        <p:nvPicPr>
          <p:cNvPr id="38" name="Graphic 37">
            <a:extLst>
              <a:ext uri="{FF2B5EF4-FFF2-40B4-BE49-F238E27FC236}">
                <a16:creationId xmlns:a16="http://schemas.microsoft.com/office/drawing/2014/main" id="{5830C88C-3321-ECE8-BFA7-6CD00A1AF13C}"/>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096000" y="1377310"/>
            <a:ext cx="648000" cy="648000"/>
          </a:xfrm>
          <a:prstGeom prst="rect">
            <a:avLst/>
          </a:prstGeom>
        </p:spPr>
      </p:pic>
      <p:pic>
        <p:nvPicPr>
          <p:cNvPr id="39" name="Graphic 38">
            <a:extLst>
              <a:ext uri="{FF2B5EF4-FFF2-40B4-BE49-F238E27FC236}">
                <a16:creationId xmlns:a16="http://schemas.microsoft.com/office/drawing/2014/main" id="{C9C86BC7-6262-BEFA-67D4-0133CC757805}"/>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114000" y="2939948"/>
            <a:ext cx="612000" cy="612000"/>
          </a:xfrm>
          <a:prstGeom prst="rect">
            <a:avLst/>
          </a:prstGeom>
        </p:spPr>
      </p:pic>
      <p:pic>
        <p:nvPicPr>
          <p:cNvPr id="40" name="Graphic 39">
            <a:extLst>
              <a:ext uri="{FF2B5EF4-FFF2-40B4-BE49-F238E27FC236}">
                <a16:creationId xmlns:a16="http://schemas.microsoft.com/office/drawing/2014/main" id="{6E3AF705-7F0F-491B-B893-4B77F052D839}"/>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6121897" y="3815059"/>
            <a:ext cx="612000" cy="612000"/>
          </a:xfrm>
          <a:prstGeom prst="rect">
            <a:avLst/>
          </a:prstGeom>
        </p:spPr>
      </p:pic>
      <p:pic>
        <p:nvPicPr>
          <p:cNvPr id="41" name="Graphic 40">
            <a:extLst>
              <a:ext uri="{FF2B5EF4-FFF2-40B4-BE49-F238E27FC236}">
                <a16:creationId xmlns:a16="http://schemas.microsoft.com/office/drawing/2014/main" id="{3FD3AC55-8997-9B7A-9E5C-E77787109DD8}"/>
              </a:ext>
              <a:ext uri="{C183D7F6-B498-43B3-948B-1728B52AA6E4}">
                <adec:decorative xmlns:adec="http://schemas.microsoft.com/office/drawing/2017/decorative" val="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6162837" y="4832691"/>
            <a:ext cx="612000" cy="612000"/>
          </a:xfrm>
          <a:prstGeom prst="rect">
            <a:avLst/>
          </a:prstGeom>
        </p:spPr>
      </p:pic>
    </p:spTree>
    <p:extLst>
      <p:ext uri="{BB962C8B-B14F-4D97-AF65-F5344CB8AC3E}">
        <p14:creationId xmlns:p14="http://schemas.microsoft.com/office/powerpoint/2010/main" val="867776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3E9D9-0966-7B46-7279-0866FCEAC8B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1EF8A04-0326-D611-7DDA-DC56A641EAFC}"/>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705A040-C2CF-CCAA-740B-D6A601338D17}"/>
              </a:ext>
            </a:extLst>
          </p:cNvPr>
          <p:cNvSpPr txBox="1">
            <a:spLocks noGrp="1"/>
          </p:cNvSpPr>
          <p:nvPr>
            <p:ph type="title" idx="4294967295"/>
          </p:nvPr>
        </p:nvSpPr>
        <p:spPr>
          <a:xfrm>
            <a:off x="726140" y="1413475"/>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en-US" sz="3200" b="1" kern="0">
                <a:solidFill>
                  <a:srgbClr val="003F8E"/>
                </a:solidFill>
                <a:latin typeface="Inter 28pt"/>
                <a:ea typeface="Inter 28pt"/>
                <a:cs typeface="+mn-cs"/>
              </a:rPr>
              <a:t>What We Heard (WWH)</a:t>
            </a:r>
            <a:endPar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endParaRPr>
          </a:p>
        </p:txBody>
      </p:sp>
      <p:cxnSp>
        <p:nvCxnSpPr>
          <p:cNvPr id="8" name="Straight Connector 7">
            <a:extLst>
              <a:ext uri="{FF2B5EF4-FFF2-40B4-BE49-F238E27FC236}">
                <a16:creationId xmlns:a16="http://schemas.microsoft.com/office/drawing/2014/main" id="{BAB849AB-978B-79BF-1DB5-E87409DE98BB}"/>
              </a:ext>
              <a:ext uri="{C183D7F6-B498-43B3-948B-1728B52AA6E4}">
                <adec:decorative xmlns:adec="http://schemas.microsoft.com/office/drawing/2017/decorative" val="1"/>
              </a:ext>
            </a:extLst>
          </p:cNvPr>
          <p:cNvCxnSpPr>
            <a:cxnSpLocks/>
          </p:cNvCxnSpPr>
          <p:nvPr/>
        </p:nvCxnSpPr>
        <p:spPr>
          <a:xfrm>
            <a:off x="879576" y="2059987"/>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088FB589-2FB9-900B-27A3-972A921B002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7EA90B7D-4586-05F8-23D9-5FA2A456CE7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5" name="TextBox 4">
            <a:extLst>
              <a:ext uri="{FF2B5EF4-FFF2-40B4-BE49-F238E27FC236}">
                <a16:creationId xmlns:a16="http://schemas.microsoft.com/office/drawing/2014/main" id="{0D389BED-F824-17E7-D234-98ED73F16133}"/>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8</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10" name="TextBox 9">
            <a:extLst>
              <a:ext uri="{FF2B5EF4-FFF2-40B4-BE49-F238E27FC236}">
                <a16:creationId xmlns:a16="http://schemas.microsoft.com/office/drawing/2014/main" id="{5373E02E-0D01-C2EA-05A8-73BE8D1B618F}"/>
              </a:ext>
            </a:extLst>
          </p:cNvPr>
          <p:cNvSpPr txBox="1"/>
          <p:nvPr/>
        </p:nvSpPr>
        <p:spPr>
          <a:xfrm>
            <a:off x="726140" y="2251868"/>
            <a:ext cx="4701266" cy="2585323"/>
          </a:xfrm>
          <a:prstGeom prst="rect">
            <a:avLst/>
          </a:prstGeom>
          <a:noFill/>
        </p:spPr>
        <p:txBody>
          <a:bodyPr wrap="square">
            <a:spAutoFit/>
          </a:bodyPr>
          <a:lstStyle/>
          <a:p>
            <a:pPr marL="285750" indent="-285750">
              <a:buFont typeface="Arial" panose="020B0604020202020204" pitchFamily="34" charset="0"/>
              <a:buChar char="•"/>
            </a:pPr>
            <a:r>
              <a:rPr lang="en-CA" b="1"/>
              <a:t>Two Public Information Centres </a:t>
            </a:r>
            <a:r>
              <a:rPr lang="en-CA"/>
              <a:t>were held to present draft recommendations for both the Transportation Master Plan and the Trails &amp; Active Transportation Master Plan</a:t>
            </a:r>
          </a:p>
          <a:p>
            <a:endParaRPr lang="en-CA"/>
          </a:p>
          <a:p>
            <a:pPr marL="285750" indent="-285750">
              <a:buFont typeface="Arial" panose="020B0604020202020204" pitchFamily="34" charset="0"/>
              <a:buChar char="•"/>
            </a:pPr>
            <a:r>
              <a:rPr lang="en-CA"/>
              <a:t>Residents were invited to provide feedback on the proposed networks, policies, and improvement strategies.</a:t>
            </a:r>
          </a:p>
        </p:txBody>
      </p:sp>
      <p:pic>
        <p:nvPicPr>
          <p:cNvPr id="20" name="Picture 19">
            <a:extLst>
              <a:ext uri="{FF2B5EF4-FFF2-40B4-BE49-F238E27FC236}">
                <a16:creationId xmlns:a16="http://schemas.microsoft.com/office/drawing/2014/main" id="{C2EA505D-BE91-4A51-974E-A78A48592F5D}"/>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214493" y="4823336"/>
            <a:ext cx="3553842" cy="1870339"/>
          </a:xfrm>
          <a:prstGeom prst="rect">
            <a:avLst/>
          </a:prstGeom>
        </p:spPr>
      </p:pic>
      <p:sp>
        <p:nvSpPr>
          <p:cNvPr id="6" name="TextBox 5">
            <a:extLst>
              <a:ext uri="{FF2B5EF4-FFF2-40B4-BE49-F238E27FC236}">
                <a16:creationId xmlns:a16="http://schemas.microsoft.com/office/drawing/2014/main" id="{33E527CD-AF13-F9B6-7518-9138D452A108}"/>
              </a:ext>
            </a:extLst>
          </p:cNvPr>
          <p:cNvSpPr txBox="1"/>
          <p:nvPr/>
        </p:nvSpPr>
        <p:spPr>
          <a:xfrm>
            <a:off x="5908842" y="3675990"/>
            <a:ext cx="2310888" cy="2031325"/>
          </a:xfrm>
          <a:prstGeom prst="rect">
            <a:avLst/>
          </a:prstGeom>
          <a:solidFill>
            <a:schemeClr val="accent4">
              <a:lumMod val="20000"/>
              <a:lumOff val="80000"/>
            </a:schemeClr>
          </a:solidFill>
          <a:ln>
            <a:solidFill>
              <a:srgbClr val="00CBF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Blue call out boxes throughout the presentation indicate where What We Heard from </a:t>
            </a:r>
            <a:r>
              <a:rPr lang="en-US" b="1"/>
              <a:t>YOU </a:t>
            </a:r>
            <a:r>
              <a:rPr lang="en-US"/>
              <a:t>was integrated into the plan</a:t>
            </a:r>
          </a:p>
        </p:txBody>
      </p:sp>
      <p:sp>
        <p:nvSpPr>
          <p:cNvPr id="16" name="TextBox 15">
            <a:extLst>
              <a:ext uri="{FF2B5EF4-FFF2-40B4-BE49-F238E27FC236}">
                <a16:creationId xmlns:a16="http://schemas.microsoft.com/office/drawing/2014/main" id="{54B9C183-9C87-F457-B38B-3D5C3A153321}"/>
              </a:ext>
            </a:extLst>
          </p:cNvPr>
          <p:cNvSpPr txBox="1"/>
          <p:nvPr/>
        </p:nvSpPr>
        <p:spPr>
          <a:xfrm>
            <a:off x="8393452" y="1298530"/>
            <a:ext cx="3171124" cy="3970318"/>
          </a:xfrm>
          <a:prstGeom prst="rect">
            <a:avLst/>
          </a:prstGeom>
          <a:noFill/>
        </p:spPr>
        <p:txBody>
          <a:bodyPr wrap="square">
            <a:spAutoFit/>
          </a:bodyPr>
          <a:lstStyle/>
          <a:p>
            <a:pPr marL="285750" indent="-285750">
              <a:buFont typeface="Arial" panose="020B0604020202020204" pitchFamily="34" charset="0"/>
              <a:buChar char="•"/>
            </a:pPr>
            <a:r>
              <a:rPr lang="en-CA" dirty="0"/>
              <a:t>Across both sessions, the project team walked the community through emerging findings, options for improving walking, cycling, transit, and road safety, and the draft active transportation network.</a:t>
            </a:r>
          </a:p>
          <a:p>
            <a:endParaRPr lang="en-CA" dirty="0"/>
          </a:p>
          <a:p>
            <a:pPr marL="285750" indent="-285750">
              <a:buFont typeface="Arial" panose="020B0604020202020204" pitchFamily="34" charset="0"/>
              <a:buChar char="•"/>
            </a:pPr>
            <a:r>
              <a:rPr lang="en-CA" dirty="0"/>
              <a:t>Input gathered at each PIC informed various aspects of the TMP and TATMP, ensuring the plans reflect local needs and priorities.</a:t>
            </a:r>
          </a:p>
        </p:txBody>
      </p:sp>
      <p:pic>
        <p:nvPicPr>
          <p:cNvPr id="18" name="Picture 17">
            <a:extLst>
              <a:ext uri="{FF2B5EF4-FFF2-40B4-BE49-F238E27FC236}">
                <a16:creationId xmlns:a16="http://schemas.microsoft.com/office/drawing/2014/main" id="{0108A64F-E9B7-7808-16AF-81686344CCD1}"/>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5400000">
            <a:off x="5968278" y="1316054"/>
            <a:ext cx="2192015" cy="2310887"/>
          </a:xfrm>
          <a:prstGeom prst="rect">
            <a:avLst/>
          </a:prstGeom>
        </p:spPr>
      </p:pic>
    </p:spTree>
    <p:extLst>
      <p:ext uri="{BB962C8B-B14F-4D97-AF65-F5344CB8AC3E}">
        <p14:creationId xmlns:p14="http://schemas.microsoft.com/office/powerpoint/2010/main" val="1689904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4">
            <a:extLst>
              <a:ext uri="{FF2B5EF4-FFF2-40B4-BE49-F238E27FC236}">
                <a16:creationId xmlns:a16="http://schemas.microsoft.com/office/drawing/2014/main" id="{022FBF51-0EBE-531B-7646-A0751316985B}"/>
              </a:ext>
              <a:ext uri="{C183D7F6-B498-43B3-948B-1728B52AA6E4}">
                <adec:decorative xmlns:adec="http://schemas.microsoft.com/office/drawing/2017/decorative" val="1"/>
              </a:ext>
            </a:extLst>
          </p:cNvPr>
          <p:cNvPicPr/>
          <p:nvPr/>
        </p:nvPicPr>
        <p:blipFill>
          <a:blip r:embed="rId2"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238217FB-58BE-FC32-1CD3-453CEE3F2FE7}"/>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A4C71A3-5865-AEC1-1D08-FC802EA8E8C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9E8B6C59-EA43-CBB5-635E-5FFD3D0D2940}"/>
              </a:ext>
            </a:extLst>
          </p:cNvPr>
          <p:cNvSpPr txBox="1">
            <a:spLocks noGrp="1"/>
          </p:cNvSpPr>
          <p:nvPr>
            <p:ph type="title" idx="4294967295"/>
          </p:nvPr>
        </p:nvSpPr>
        <p:spPr>
          <a:xfrm>
            <a:off x="726140" y="4598893"/>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Active Transportation Network</a:t>
            </a:r>
          </a:p>
        </p:txBody>
      </p:sp>
      <p:cxnSp>
        <p:nvCxnSpPr>
          <p:cNvPr id="8" name="Straight Connector 7">
            <a:extLst>
              <a:ext uri="{FF2B5EF4-FFF2-40B4-BE49-F238E27FC236}">
                <a16:creationId xmlns:a16="http://schemas.microsoft.com/office/drawing/2014/main" id="{38854F8D-BE18-1C06-3CC7-52EAD1E1DA86}"/>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19354BF1-9002-0FCE-FE6C-7554AD62E27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D2D0F40C-CE39-883D-2F1B-6E04E5E89F6E}"/>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9</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3893953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7F272-0F04-0C9A-6057-BAF53EAF2F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9318F4F-9455-2549-03B9-0EDAE5B27C9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24164A3-A5F6-8C83-108D-CACDBFD2C034}"/>
              </a:ext>
            </a:extLst>
          </p:cNvPr>
          <p:cNvSpPr txBox="1">
            <a:spLocks noGrp="1"/>
          </p:cNvSpPr>
          <p:nvPr>
            <p:ph type="title" idx="4294967295"/>
          </p:nvPr>
        </p:nvSpPr>
        <p:spPr>
          <a:xfrm>
            <a:off x="726140" y="1518779"/>
            <a:ext cx="441052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AT Facility Types</a:t>
            </a:r>
          </a:p>
        </p:txBody>
      </p:sp>
      <p:sp>
        <p:nvSpPr>
          <p:cNvPr id="7" name="TextBox 6">
            <a:extLst>
              <a:ext uri="{FF2B5EF4-FFF2-40B4-BE49-F238E27FC236}">
                <a16:creationId xmlns:a16="http://schemas.microsoft.com/office/drawing/2014/main" id="{3F67688D-BA0E-C855-76F1-77F868610323}"/>
              </a:ext>
            </a:extLst>
          </p:cNvPr>
          <p:cNvSpPr txBox="1"/>
          <p:nvPr/>
        </p:nvSpPr>
        <p:spPr>
          <a:xfrm>
            <a:off x="726139" y="2404100"/>
            <a:ext cx="3767203" cy="338554"/>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Physically Separated Bikeways</a:t>
            </a:r>
          </a:p>
        </p:txBody>
      </p:sp>
      <p:cxnSp>
        <p:nvCxnSpPr>
          <p:cNvPr id="8" name="Straight Connector 7">
            <a:extLst>
              <a:ext uri="{FF2B5EF4-FFF2-40B4-BE49-F238E27FC236}">
                <a16:creationId xmlns:a16="http://schemas.microsoft.com/office/drawing/2014/main" id="{A5C17BCE-2BCA-CC72-BB04-E4CE8E26C883}"/>
              </a:ext>
              <a:ext uri="{C183D7F6-B498-43B3-948B-1728B52AA6E4}">
                <adec:decorative xmlns:adec="http://schemas.microsoft.com/office/drawing/2017/decorative" val="1"/>
              </a:ext>
            </a:extLst>
          </p:cNvPr>
          <p:cNvCxnSpPr>
            <a:cxnSpLocks/>
          </p:cNvCxnSpPr>
          <p:nvPr/>
        </p:nvCxnSpPr>
        <p:spPr>
          <a:xfrm>
            <a:off x="845457" y="220582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9293B9C0-09C5-7A3A-4497-E26610E5A7E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041866B3-B90D-BC1A-4F9C-EA0F675B983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36" name="TextBox 35">
            <a:extLst>
              <a:ext uri="{FF2B5EF4-FFF2-40B4-BE49-F238E27FC236}">
                <a16:creationId xmlns:a16="http://schemas.microsoft.com/office/drawing/2014/main" id="{726F3372-EE26-AD24-D481-BF951F24F1FD}"/>
              </a:ext>
            </a:extLst>
          </p:cNvPr>
          <p:cNvSpPr txBox="1"/>
          <p:nvPr/>
        </p:nvSpPr>
        <p:spPr>
          <a:xfrm>
            <a:off x="726138" y="2767587"/>
            <a:ext cx="4475217" cy="3493264"/>
          </a:xfrm>
          <a:prstGeom prst="rect">
            <a:avLst/>
          </a:prstGeom>
          <a:noFill/>
        </p:spPr>
        <p:txBody>
          <a:bodyPr wrap="square">
            <a:spAutoFit/>
          </a:bodyPr>
          <a:lstStyle/>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Physically separated bikeways are cycling facilities designed for all ages and abilities that provide horizontal, and often vertical, separation from motor vehicle traffic.</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Elements such as flexible bollards, curbs, concrete barriers, or guide rails, are used to create separation. These types of bikeways are typically applied on corridors with moderate to high traffic volumes and speeds. </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They can be one-way or two-way travel corridors depending on the context.</a:t>
            </a:r>
          </a:p>
        </p:txBody>
      </p:sp>
      <p:sp>
        <p:nvSpPr>
          <p:cNvPr id="2" name="Rectangle 1">
            <a:extLst>
              <a:ext uri="{FF2B5EF4-FFF2-40B4-BE49-F238E27FC236}">
                <a16:creationId xmlns:a16="http://schemas.microsoft.com/office/drawing/2014/main" id="{6BA50EAD-B19F-BC43-AF7B-5D188BF4E2C4}"/>
              </a:ext>
            </a:extLst>
          </p:cNvPr>
          <p:cNvSpPr/>
          <p:nvPr/>
        </p:nvSpPr>
        <p:spPr>
          <a:xfrm>
            <a:off x="6371053" y="328733"/>
            <a:ext cx="2962274" cy="310203"/>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Cycle Track</a:t>
            </a:r>
          </a:p>
        </p:txBody>
      </p:sp>
      <p:pic>
        <p:nvPicPr>
          <p:cNvPr id="3" name="Picture 10">
            <a:extLst>
              <a:ext uri="{FF2B5EF4-FFF2-40B4-BE49-F238E27FC236}">
                <a16:creationId xmlns:a16="http://schemas.microsoft.com/office/drawing/2014/main" id="{DBEF32E5-7211-1E7B-BC03-E368AF26673B}"/>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6371053" y="638936"/>
            <a:ext cx="2962275" cy="176224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CD9F789-E01F-0536-CE65-5689E963A52C}"/>
              </a:ext>
            </a:extLst>
          </p:cNvPr>
          <p:cNvSpPr/>
          <p:nvPr/>
        </p:nvSpPr>
        <p:spPr>
          <a:xfrm>
            <a:off x="5533350" y="872831"/>
            <a:ext cx="1675406" cy="1203013"/>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400">
                <a:solidFill>
                  <a:schemeClr val="bg1"/>
                </a:solidFill>
                <a:latin typeface="Inter 18pt" panose="020B0604020202020204" charset="0"/>
                <a:ea typeface="Inter 18pt" panose="020B0604020202020204" charset="0"/>
                <a:cs typeface="Roboto" panose="02000000000000000000" pitchFamily="2" charset="0"/>
              </a:rPr>
              <a:t>Tactile strip separates</a:t>
            </a:r>
          </a:p>
          <a:p>
            <a:r>
              <a:rPr lang="en-CA" sz="1400">
                <a:solidFill>
                  <a:schemeClr val="bg1"/>
                </a:solidFill>
                <a:latin typeface="Inter 18pt" panose="020B0604020202020204" charset="0"/>
                <a:ea typeface="Inter 18pt" panose="020B0604020202020204" charset="0"/>
                <a:cs typeface="Roboto" panose="02000000000000000000" pitchFamily="2" charset="0"/>
              </a:rPr>
              <a:t>pedestrian sidewalk and cycle track</a:t>
            </a:r>
          </a:p>
        </p:txBody>
      </p:sp>
      <p:cxnSp>
        <p:nvCxnSpPr>
          <p:cNvPr id="10" name="Straight Connector 9">
            <a:extLst>
              <a:ext uri="{FF2B5EF4-FFF2-40B4-BE49-F238E27FC236}">
                <a16:creationId xmlns:a16="http://schemas.microsoft.com/office/drawing/2014/main" id="{A52C1378-274E-779F-B332-F39242905F3E}"/>
              </a:ext>
              <a:ext uri="{C183D7F6-B498-43B3-948B-1728B52AA6E4}">
                <adec:decorative xmlns:adec="http://schemas.microsoft.com/office/drawing/2017/decorative" val="1"/>
              </a:ext>
            </a:extLst>
          </p:cNvPr>
          <p:cNvCxnSpPr>
            <a:cxnSpLocks/>
            <a:stCxn id="6" idx="3"/>
          </p:cNvCxnSpPr>
          <p:nvPr/>
        </p:nvCxnSpPr>
        <p:spPr>
          <a:xfrm>
            <a:off x="7208756" y="1474338"/>
            <a:ext cx="272022" cy="558213"/>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2CD2D9D-A3F3-4306-A465-0EFE33D7885F}"/>
              </a:ext>
              <a:ext uri="{C183D7F6-B498-43B3-948B-1728B52AA6E4}">
                <adec:decorative xmlns:adec="http://schemas.microsoft.com/office/drawing/2017/decorative" val="1"/>
              </a:ext>
            </a:extLst>
          </p:cNvPr>
          <p:cNvCxnSpPr>
            <a:cxnSpLocks/>
            <a:stCxn id="29" idx="1"/>
          </p:cNvCxnSpPr>
          <p:nvPr/>
        </p:nvCxnSpPr>
        <p:spPr>
          <a:xfrm flipH="1" flipV="1">
            <a:off x="8443146" y="1800304"/>
            <a:ext cx="1535956" cy="601024"/>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1F320538-4EB1-6F2B-0611-02744A270744}"/>
              </a:ext>
            </a:extLst>
          </p:cNvPr>
          <p:cNvSpPr/>
          <p:nvPr/>
        </p:nvSpPr>
        <p:spPr>
          <a:xfrm>
            <a:off x="6358457" y="2464423"/>
            <a:ext cx="2974867" cy="295454"/>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Multi-use Path</a:t>
            </a:r>
          </a:p>
        </p:txBody>
      </p:sp>
      <p:pic>
        <p:nvPicPr>
          <p:cNvPr id="22" name="Picture 21">
            <a:extLst>
              <a:ext uri="{FF2B5EF4-FFF2-40B4-BE49-F238E27FC236}">
                <a16:creationId xmlns:a16="http://schemas.microsoft.com/office/drawing/2014/main" id="{D55A9E87-8F10-CF76-2917-BFAD281DF1B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358459" y="2742653"/>
            <a:ext cx="2974868" cy="1465541"/>
          </a:xfrm>
          <a:prstGeom prst="rect">
            <a:avLst/>
          </a:prstGeom>
        </p:spPr>
      </p:pic>
      <p:sp>
        <p:nvSpPr>
          <p:cNvPr id="35" name="Rectangle 34">
            <a:extLst>
              <a:ext uri="{FF2B5EF4-FFF2-40B4-BE49-F238E27FC236}">
                <a16:creationId xmlns:a16="http://schemas.microsoft.com/office/drawing/2014/main" id="{54984A3A-D1DC-449E-83D6-113A4EB8D409}"/>
              </a:ext>
            </a:extLst>
          </p:cNvPr>
          <p:cNvSpPr/>
          <p:nvPr/>
        </p:nvSpPr>
        <p:spPr>
          <a:xfrm>
            <a:off x="5533350" y="2811200"/>
            <a:ext cx="1054100" cy="1286923"/>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400">
                <a:solidFill>
                  <a:schemeClr val="bg1"/>
                </a:solidFill>
                <a:latin typeface="Inter 18pt" panose="020B0604020202020204" charset="0"/>
                <a:ea typeface="Inter 18pt" panose="020B0604020202020204" charset="0"/>
                <a:cs typeface="Roboto" panose="02000000000000000000" pitchFamily="2" charset="0"/>
              </a:rPr>
              <a:t>Pathway is off-road</a:t>
            </a:r>
          </a:p>
          <a:p>
            <a:r>
              <a:rPr lang="en-CA" sz="1400">
                <a:solidFill>
                  <a:schemeClr val="bg1"/>
                </a:solidFill>
                <a:latin typeface="Inter 18pt" panose="020B0604020202020204" charset="0"/>
                <a:ea typeface="Inter 18pt" panose="020B0604020202020204" charset="0"/>
                <a:cs typeface="Roboto" panose="02000000000000000000" pitchFamily="2" charset="0"/>
              </a:rPr>
              <a:t>but within road right-</a:t>
            </a:r>
          </a:p>
          <a:p>
            <a:r>
              <a:rPr lang="en-CA" sz="1400">
                <a:solidFill>
                  <a:schemeClr val="bg1"/>
                </a:solidFill>
                <a:latin typeface="Inter 18pt" panose="020B0604020202020204" charset="0"/>
                <a:ea typeface="Inter 18pt" panose="020B0604020202020204" charset="0"/>
                <a:cs typeface="Roboto" panose="02000000000000000000" pitchFamily="2" charset="0"/>
              </a:rPr>
              <a:t>of-way</a:t>
            </a:r>
          </a:p>
        </p:txBody>
      </p:sp>
      <p:sp>
        <p:nvSpPr>
          <p:cNvPr id="15" name="Rectangle 14">
            <a:extLst>
              <a:ext uri="{FF2B5EF4-FFF2-40B4-BE49-F238E27FC236}">
                <a16:creationId xmlns:a16="http://schemas.microsoft.com/office/drawing/2014/main" id="{B5B19A68-5954-78D8-7F4C-9C9F127E2D2A}"/>
              </a:ext>
            </a:extLst>
          </p:cNvPr>
          <p:cNvSpPr/>
          <p:nvPr/>
        </p:nvSpPr>
        <p:spPr>
          <a:xfrm>
            <a:off x="6358458" y="4335890"/>
            <a:ext cx="2962274" cy="342862"/>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Protected Bike Lane</a:t>
            </a:r>
          </a:p>
        </p:txBody>
      </p:sp>
      <p:pic>
        <p:nvPicPr>
          <p:cNvPr id="12" name="Picture 12">
            <a:extLst>
              <a:ext uri="{FF2B5EF4-FFF2-40B4-BE49-F238E27FC236}">
                <a16:creationId xmlns:a16="http://schemas.microsoft.com/office/drawing/2014/main" id="{7B43AF9A-7B3D-3E1C-A9A6-786AF86B70D1}"/>
              </a:ext>
              <a:ext uri="{C183D7F6-B498-43B3-948B-1728B52AA6E4}">
                <adec:decorative xmlns:adec="http://schemas.microsoft.com/office/drawing/2017/decorative" val="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6371052" y="4678752"/>
            <a:ext cx="2962275" cy="174095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4370BC86-8C3F-1EFD-873A-65353A8B9B31}"/>
              </a:ext>
            </a:extLst>
          </p:cNvPr>
          <p:cNvSpPr/>
          <p:nvPr/>
        </p:nvSpPr>
        <p:spPr>
          <a:xfrm>
            <a:off x="5523903" y="4882206"/>
            <a:ext cx="1488741" cy="1537499"/>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US" sz="1400">
                <a:solidFill>
                  <a:schemeClr val="bg1"/>
                </a:solidFill>
                <a:latin typeface="Inter 18pt" panose="020B0604020202020204" charset="0"/>
                <a:ea typeface="Inter 18pt" panose="020B0604020202020204" charset="0"/>
                <a:cs typeface="Roboto" panose="02000000000000000000" pitchFamily="2" charset="0"/>
              </a:rPr>
              <a:t>Physical barriers, like curbs and delineators, are used to enhance user safety </a:t>
            </a:r>
            <a:endParaRPr lang="en-CA" sz="1400">
              <a:solidFill>
                <a:schemeClr val="bg1"/>
              </a:solidFill>
              <a:latin typeface="Inter 18pt" panose="020B0604020202020204" charset="0"/>
              <a:ea typeface="Inter 18pt" panose="020B0604020202020204" charset="0"/>
              <a:cs typeface="Roboto" panose="02000000000000000000" pitchFamily="2" charset="0"/>
            </a:endParaRPr>
          </a:p>
        </p:txBody>
      </p:sp>
      <p:cxnSp>
        <p:nvCxnSpPr>
          <p:cNvPr id="17" name="Straight Connector 16">
            <a:extLst>
              <a:ext uri="{FF2B5EF4-FFF2-40B4-BE49-F238E27FC236}">
                <a16:creationId xmlns:a16="http://schemas.microsoft.com/office/drawing/2014/main" id="{F6583925-7E7B-E40F-5BBB-0E6B1BD5F621}"/>
              </a:ext>
              <a:ext uri="{C183D7F6-B498-43B3-948B-1728B52AA6E4}">
                <adec:decorative xmlns:adec="http://schemas.microsoft.com/office/drawing/2017/decorative" val="1"/>
              </a:ext>
            </a:extLst>
          </p:cNvPr>
          <p:cNvCxnSpPr>
            <a:cxnSpLocks/>
          </p:cNvCxnSpPr>
          <p:nvPr/>
        </p:nvCxnSpPr>
        <p:spPr>
          <a:xfrm>
            <a:off x="7022485" y="5650955"/>
            <a:ext cx="554089" cy="240498"/>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6857A22-896F-2C9A-931A-284A520D32DA}"/>
              </a:ext>
              <a:ext uri="{C183D7F6-B498-43B3-948B-1728B52AA6E4}">
                <adec:decorative xmlns:adec="http://schemas.microsoft.com/office/drawing/2017/decorative" val="1"/>
              </a:ext>
            </a:extLst>
          </p:cNvPr>
          <p:cNvCxnSpPr>
            <a:cxnSpLocks/>
            <a:stCxn id="16" idx="3"/>
          </p:cNvCxnSpPr>
          <p:nvPr/>
        </p:nvCxnSpPr>
        <p:spPr>
          <a:xfrm>
            <a:off x="7012644" y="5650956"/>
            <a:ext cx="102778" cy="613441"/>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98F739F-EE50-8FF6-725B-239CE208D7AF}"/>
              </a:ext>
              <a:ext uri="{C183D7F6-B498-43B3-948B-1728B52AA6E4}">
                <adec:decorative xmlns:adec="http://schemas.microsoft.com/office/drawing/2017/decorative" val="1"/>
              </a:ext>
            </a:extLst>
          </p:cNvPr>
          <p:cNvCxnSpPr>
            <a:cxnSpLocks/>
          </p:cNvCxnSpPr>
          <p:nvPr/>
        </p:nvCxnSpPr>
        <p:spPr>
          <a:xfrm>
            <a:off x="9643274" y="405040"/>
            <a:ext cx="0" cy="5907103"/>
          </a:xfrm>
          <a:prstGeom prst="straightConnector1">
            <a:avLst/>
          </a:prstGeom>
          <a:ln w="38100">
            <a:solidFill>
              <a:srgbClr val="005799"/>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406BA5FE-7E1A-C611-8F29-FAE87FC62375}"/>
              </a:ext>
              <a:ext uri="{C183D7F6-B498-43B3-948B-1728B52AA6E4}">
                <adec:decorative xmlns:adec="http://schemas.microsoft.com/office/drawing/2017/decorative" val="1"/>
              </a:ext>
            </a:extLst>
          </p:cNvPr>
          <p:cNvSpPr txBox="1"/>
          <p:nvPr/>
        </p:nvSpPr>
        <p:spPr>
          <a:xfrm>
            <a:off x="9541144" y="71921"/>
            <a:ext cx="1784081" cy="333120"/>
          </a:xfrm>
          <a:prstGeom prst="rect">
            <a:avLst/>
          </a:prstGeom>
          <a:ln>
            <a:solidFill>
              <a:srgbClr val="03045E"/>
            </a:solidFill>
          </a:ln>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More Protection</a:t>
            </a:r>
          </a:p>
        </p:txBody>
      </p:sp>
      <p:sp>
        <p:nvSpPr>
          <p:cNvPr id="20" name="TextBox 19">
            <a:extLst>
              <a:ext uri="{FF2B5EF4-FFF2-40B4-BE49-F238E27FC236}">
                <a16:creationId xmlns:a16="http://schemas.microsoft.com/office/drawing/2014/main" id="{BBF324A2-1AA7-AB5F-3E76-F1D23807B79B}"/>
              </a:ext>
              <a:ext uri="{C183D7F6-B498-43B3-948B-1728B52AA6E4}">
                <adec:decorative xmlns:adec="http://schemas.microsoft.com/office/drawing/2017/decorative" val="1"/>
              </a:ext>
            </a:extLst>
          </p:cNvPr>
          <p:cNvSpPr txBox="1"/>
          <p:nvPr/>
        </p:nvSpPr>
        <p:spPr>
          <a:xfrm>
            <a:off x="10138855" y="639456"/>
            <a:ext cx="2053145" cy="779161"/>
          </a:xfrm>
          <a:prstGeom prst="rect">
            <a:avLst/>
          </a:prstGeom>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High Traffic Volumes + Speed</a:t>
            </a:r>
          </a:p>
        </p:txBody>
      </p:sp>
      <p:sp>
        <p:nvSpPr>
          <p:cNvPr id="25" name="TextBox 24">
            <a:extLst>
              <a:ext uri="{FF2B5EF4-FFF2-40B4-BE49-F238E27FC236}">
                <a16:creationId xmlns:a16="http://schemas.microsoft.com/office/drawing/2014/main" id="{E0718A7C-4062-ED17-4EFB-13D00EBE7D51}"/>
              </a:ext>
              <a:ext uri="{C183D7F6-B498-43B3-948B-1728B52AA6E4}">
                <adec:decorative xmlns:adec="http://schemas.microsoft.com/office/drawing/2017/decorative" val="1"/>
              </a:ext>
            </a:extLst>
          </p:cNvPr>
          <p:cNvSpPr txBox="1"/>
          <p:nvPr/>
        </p:nvSpPr>
        <p:spPr>
          <a:xfrm>
            <a:off x="10136505" y="1330898"/>
            <a:ext cx="1702568" cy="779161"/>
          </a:xfrm>
          <a:prstGeom prst="rect">
            <a:avLst/>
          </a:prstGeom>
        </p:spPr>
        <p:txBody>
          <a:bodyPr vert="horz" wrap="square" lIns="91440" tIns="45720" rIns="91440" bIns="45720" rtlCol="0" anchor="t">
            <a:noAutofit/>
          </a:bodyPr>
          <a:lstStyle/>
          <a:p>
            <a:pPr>
              <a:lnSpc>
                <a:spcPct val="120000"/>
              </a:lnSpc>
            </a:pPr>
            <a:r>
              <a:rPr lang="en-CA" sz="1600" b="1">
                <a:solidFill>
                  <a:srgbClr val="005799"/>
                </a:solidFill>
                <a:latin typeface="Inter 18pt" panose="020B0604020202020204" charset="0"/>
                <a:ea typeface="Inter 18pt" panose="020B0604020202020204" charset="0"/>
              </a:rPr>
              <a:t>Exclusively for cyclists</a:t>
            </a:r>
            <a:endParaRPr lang="en-CA" sz="1600" b="1" noProof="0">
              <a:solidFill>
                <a:srgbClr val="005799"/>
              </a:solidFill>
              <a:latin typeface="Inter 18pt" panose="020B0604020202020204" charset="0"/>
              <a:ea typeface="Inter 18pt" panose="020B0604020202020204" charset="0"/>
            </a:endParaRPr>
          </a:p>
        </p:txBody>
      </p:sp>
      <p:sp>
        <p:nvSpPr>
          <p:cNvPr id="24" name="TextBox 23">
            <a:extLst>
              <a:ext uri="{FF2B5EF4-FFF2-40B4-BE49-F238E27FC236}">
                <a16:creationId xmlns:a16="http://schemas.microsoft.com/office/drawing/2014/main" id="{F9AF3D3B-4463-D1A1-ECF9-981228DD7580}"/>
              </a:ext>
              <a:ext uri="{C183D7F6-B498-43B3-948B-1728B52AA6E4}">
                <adec:decorative xmlns:adec="http://schemas.microsoft.com/office/drawing/2017/decorative" val="1"/>
              </a:ext>
            </a:extLst>
          </p:cNvPr>
          <p:cNvSpPr txBox="1"/>
          <p:nvPr/>
        </p:nvSpPr>
        <p:spPr>
          <a:xfrm>
            <a:off x="10171027" y="2297203"/>
            <a:ext cx="1880168" cy="779161"/>
          </a:xfrm>
          <a:prstGeom prst="rect">
            <a:avLst/>
          </a:prstGeom>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Horizontal and Vertical separation </a:t>
            </a:r>
          </a:p>
        </p:txBody>
      </p:sp>
      <p:sp>
        <p:nvSpPr>
          <p:cNvPr id="26" name="TextBox 25">
            <a:extLst>
              <a:ext uri="{FF2B5EF4-FFF2-40B4-BE49-F238E27FC236}">
                <a16:creationId xmlns:a16="http://schemas.microsoft.com/office/drawing/2014/main" id="{6762305E-3B2E-8207-F3F6-BFC0F14FF360}"/>
              </a:ext>
              <a:ext uri="{C183D7F6-B498-43B3-948B-1728B52AA6E4}">
                <adec:decorative xmlns:adec="http://schemas.microsoft.com/office/drawing/2017/decorative" val="1"/>
              </a:ext>
            </a:extLst>
          </p:cNvPr>
          <p:cNvSpPr txBox="1"/>
          <p:nvPr/>
        </p:nvSpPr>
        <p:spPr>
          <a:xfrm>
            <a:off x="10136505" y="3397412"/>
            <a:ext cx="1702568" cy="779161"/>
          </a:xfrm>
          <a:prstGeom prst="rect">
            <a:avLst/>
          </a:prstGeom>
        </p:spPr>
        <p:txBody>
          <a:bodyPr vert="horz" wrap="square" lIns="91440" tIns="45720" rIns="91440" bIns="45720" rtlCol="0" anchor="t">
            <a:noAutofit/>
          </a:bodyPr>
          <a:lstStyle/>
          <a:p>
            <a:pPr>
              <a:lnSpc>
                <a:spcPct val="120000"/>
              </a:lnSpc>
            </a:pPr>
            <a:r>
              <a:rPr lang="en-CA" sz="1600" b="1">
                <a:solidFill>
                  <a:srgbClr val="005799"/>
                </a:solidFill>
                <a:latin typeface="Inter 18pt" panose="020B0604020202020204" charset="0"/>
                <a:ea typeface="Inter 18pt" panose="020B0604020202020204" charset="0"/>
              </a:rPr>
              <a:t>Shared space</a:t>
            </a:r>
            <a:endParaRPr lang="en-CA" sz="1600" b="1" noProof="0">
              <a:solidFill>
                <a:srgbClr val="005799"/>
              </a:solidFill>
              <a:latin typeface="Inter 18pt" panose="020B0604020202020204" charset="0"/>
              <a:ea typeface="Inter 18pt" panose="020B0604020202020204" charset="0"/>
            </a:endParaRPr>
          </a:p>
        </p:txBody>
      </p:sp>
      <p:sp>
        <p:nvSpPr>
          <p:cNvPr id="21" name="TextBox 20">
            <a:extLst>
              <a:ext uri="{FF2B5EF4-FFF2-40B4-BE49-F238E27FC236}">
                <a16:creationId xmlns:a16="http://schemas.microsoft.com/office/drawing/2014/main" id="{2824BEA6-94EA-E588-6435-FD8397E41792}"/>
              </a:ext>
              <a:ext uri="{C183D7F6-B498-43B3-948B-1728B52AA6E4}">
                <adec:decorative xmlns:adec="http://schemas.microsoft.com/office/drawing/2017/decorative" val="1"/>
              </a:ext>
            </a:extLst>
          </p:cNvPr>
          <p:cNvSpPr txBox="1"/>
          <p:nvPr/>
        </p:nvSpPr>
        <p:spPr>
          <a:xfrm>
            <a:off x="10171027" y="5158949"/>
            <a:ext cx="1859644" cy="779161"/>
          </a:xfrm>
          <a:prstGeom prst="rect">
            <a:avLst/>
          </a:prstGeom>
        </p:spPr>
        <p:txBody>
          <a:bodyPr vert="horz" wrap="square" lIns="91440" tIns="45720" rIns="91440" bIns="45720" rtlCol="0" anchor="t">
            <a:noAutofit/>
          </a:bodyPr>
          <a:lstStyle/>
          <a:p>
            <a:pPr>
              <a:lnSpc>
                <a:spcPct val="120000"/>
              </a:lnSpc>
            </a:pPr>
            <a:r>
              <a:rPr lang="en-CA" sz="1600" b="1">
                <a:solidFill>
                  <a:srgbClr val="005799"/>
                </a:solidFill>
                <a:latin typeface="Inter 18pt" panose="020B0604020202020204" charset="0"/>
                <a:ea typeface="Inter 18pt" panose="020B0604020202020204" charset="0"/>
              </a:rPr>
              <a:t>Moderate </a:t>
            </a:r>
            <a:r>
              <a:rPr lang="en-CA" sz="1600" b="1" noProof="0">
                <a:solidFill>
                  <a:srgbClr val="005799"/>
                </a:solidFill>
                <a:latin typeface="Inter 18pt" panose="020B0604020202020204" charset="0"/>
                <a:ea typeface="Inter 18pt" panose="020B0604020202020204" charset="0"/>
              </a:rPr>
              <a:t>Traffic Volumes + Speed</a:t>
            </a:r>
          </a:p>
        </p:txBody>
      </p:sp>
      <p:sp>
        <p:nvSpPr>
          <p:cNvPr id="42" name="TextBox 41">
            <a:extLst>
              <a:ext uri="{FF2B5EF4-FFF2-40B4-BE49-F238E27FC236}">
                <a16:creationId xmlns:a16="http://schemas.microsoft.com/office/drawing/2014/main" id="{0827EC5A-E3E6-7C42-89A0-C2A3CB8895C0}"/>
              </a:ext>
              <a:ext uri="{C183D7F6-B498-43B3-948B-1728B52AA6E4}">
                <adec:decorative xmlns:adec="http://schemas.microsoft.com/office/drawing/2017/decorative" val="1"/>
              </a:ext>
            </a:extLst>
          </p:cNvPr>
          <p:cNvSpPr txBox="1"/>
          <p:nvPr/>
        </p:nvSpPr>
        <p:spPr>
          <a:xfrm>
            <a:off x="9541143" y="6324744"/>
            <a:ext cx="1784081" cy="333120"/>
          </a:xfrm>
          <a:prstGeom prst="rect">
            <a:avLst/>
          </a:prstGeom>
          <a:ln>
            <a:solidFill>
              <a:srgbClr val="03045E"/>
            </a:solidFill>
          </a:ln>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Less Protection</a:t>
            </a:r>
          </a:p>
        </p:txBody>
      </p:sp>
      <p:sp>
        <p:nvSpPr>
          <p:cNvPr id="27" name="Oval 26">
            <a:extLst>
              <a:ext uri="{FF2B5EF4-FFF2-40B4-BE49-F238E27FC236}">
                <a16:creationId xmlns:a16="http://schemas.microsoft.com/office/drawing/2014/main" id="{3E87B1DF-3FF1-0D9E-C389-4EB00EBA2E45}"/>
              </a:ext>
              <a:ext uri="{C183D7F6-B498-43B3-948B-1728B52AA6E4}">
                <adec:decorative xmlns:adec="http://schemas.microsoft.com/office/drawing/2017/decorative" val="1"/>
              </a:ext>
            </a:extLst>
          </p:cNvPr>
          <p:cNvSpPr/>
          <p:nvPr/>
        </p:nvSpPr>
        <p:spPr>
          <a:xfrm>
            <a:off x="9928619" y="742975"/>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29" name="Oval 28">
            <a:extLst>
              <a:ext uri="{FF2B5EF4-FFF2-40B4-BE49-F238E27FC236}">
                <a16:creationId xmlns:a16="http://schemas.microsoft.com/office/drawing/2014/main" id="{645DC6EB-440A-4597-CD9F-736BD1227B05}"/>
              </a:ext>
              <a:ext uri="{C183D7F6-B498-43B3-948B-1728B52AA6E4}">
                <adec:decorative xmlns:adec="http://schemas.microsoft.com/office/drawing/2017/decorative" val="1"/>
              </a:ext>
            </a:extLst>
          </p:cNvPr>
          <p:cNvSpPr/>
          <p:nvPr/>
        </p:nvSpPr>
        <p:spPr>
          <a:xfrm>
            <a:off x="9952096" y="2374322"/>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30" name="Oval 29">
            <a:extLst>
              <a:ext uri="{FF2B5EF4-FFF2-40B4-BE49-F238E27FC236}">
                <a16:creationId xmlns:a16="http://schemas.microsoft.com/office/drawing/2014/main" id="{BDEE0548-598E-75B1-7E8B-C62A37798CEC}"/>
              </a:ext>
              <a:ext uri="{C183D7F6-B498-43B3-948B-1728B52AA6E4}">
                <adec:decorative xmlns:adec="http://schemas.microsoft.com/office/drawing/2017/decorative" val="1"/>
              </a:ext>
            </a:extLst>
          </p:cNvPr>
          <p:cNvSpPr/>
          <p:nvPr/>
        </p:nvSpPr>
        <p:spPr>
          <a:xfrm>
            <a:off x="9928619" y="3473386"/>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32" name="Oval 31">
            <a:extLst>
              <a:ext uri="{FF2B5EF4-FFF2-40B4-BE49-F238E27FC236}">
                <a16:creationId xmlns:a16="http://schemas.microsoft.com/office/drawing/2014/main" id="{5E144246-5B33-6A88-C7A2-BE2C44A2474B}"/>
              </a:ext>
              <a:ext uri="{C183D7F6-B498-43B3-948B-1728B52AA6E4}">
                <adec:decorative xmlns:adec="http://schemas.microsoft.com/office/drawing/2017/decorative" val="1"/>
              </a:ext>
            </a:extLst>
          </p:cNvPr>
          <p:cNvSpPr/>
          <p:nvPr/>
        </p:nvSpPr>
        <p:spPr>
          <a:xfrm>
            <a:off x="9917597" y="5276783"/>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cxnSp>
        <p:nvCxnSpPr>
          <p:cNvPr id="33" name="Straight Connector 32">
            <a:extLst>
              <a:ext uri="{FF2B5EF4-FFF2-40B4-BE49-F238E27FC236}">
                <a16:creationId xmlns:a16="http://schemas.microsoft.com/office/drawing/2014/main" id="{91FDFE26-3FF8-702E-0B54-B0A7D4F418B4}"/>
              </a:ext>
              <a:ext uri="{C183D7F6-B498-43B3-948B-1728B52AA6E4}">
                <adec:decorative xmlns:adec="http://schemas.microsoft.com/office/drawing/2017/decorative" val="1"/>
              </a:ext>
            </a:extLst>
          </p:cNvPr>
          <p:cNvCxnSpPr>
            <a:cxnSpLocks/>
            <a:stCxn id="29" idx="2"/>
          </p:cNvCxnSpPr>
          <p:nvPr/>
        </p:nvCxnSpPr>
        <p:spPr>
          <a:xfrm flipH="1">
            <a:off x="7948027" y="2466527"/>
            <a:ext cx="2004069" cy="1087273"/>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22B09D6-F3D3-6267-92BC-472746062FFE}"/>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10</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34" name="TextBox 33">
            <a:extLst>
              <a:ext uri="{FF2B5EF4-FFF2-40B4-BE49-F238E27FC236}">
                <a16:creationId xmlns:a16="http://schemas.microsoft.com/office/drawing/2014/main" id="{9880ACBC-B3C8-FCBD-B6CE-83042E35B605}"/>
              </a:ext>
              <a:ext uri="{C183D7F6-B498-43B3-948B-1728B52AA6E4}">
                <adec:decorative xmlns:adec="http://schemas.microsoft.com/office/drawing/2017/decorative" val="1"/>
              </a:ext>
            </a:extLst>
          </p:cNvPr>
          <p:cNvSpPr txBox="1"/>
          <p:nvPr/>
        </p:nvSpPr>
        <p:spPr>
          <a:xfrm>
            <a:off x="10152242" y="4497622"/>
            <a:ext cx="1702568" cy="779161"/>
          </a:xfrm>
          <a:prstGeom prst="rect">
            <a:avLst/>
          </a:prstGeom>
        </p:spPr>
        <p:txBody>
          <a:bodyPr vert="horz" wrap="square" lIns="91440" tIns="45720" rIns="91440" bIns="45720" rtlCol="0" anchor="t">
            <a:noAutofit/>
          </a:bodyPr>
          <a:lstStyle/>
          <a:p>
            <a:pPr>
              <a:lnSpc>
                <a:spcPct val="120000"/>
              </a:lnSpc>
            </a:pPr>
            <a:r>
              <a:rPr lang="en-CA" sz="1600" b="1">
                <a:solidFill>
                  <a:srgbClr val="005799"/>
                </a:solidFill>
                <a:latin typeface="Inter 18pt" panose="020B0604020202020204" charset="0"/>
                <a:ea typeface="Inter 18pt" panose="020B0604020202020204" charset="0"/>
              </a:rPr>
              <a:t>Exclusively for cyclists</a:t>
            </a:r>
            <a:endParaRPr lang="en-CA" sz="1600" b="1" noProof="0">
              <a:solidFill>
                <a:srgbClr val="005799"/>
              </a:solidFill>
              <a:latin typeface="Inter 18pt" panose="020B0604020202020204" charset="0"/>
              <a:ea typeface="Inter 18pt" panose="020B0604020202020204" charset="0"/>
            </a:endParaRPr>
          </a:p>
        </p:txBody>
      </p:sp>
      <p:sp>
        <p:nvSpPr>
          <p:cNvPr id="37" name="Oval 36">
            <a:extLst>
              <a:ext uri="{FF2B5EF4-FFF2-40B4-BE49-F238E27FC236}">
                <a16:creationId xmlns:a16="http://schemas.microsoft.com/office/drawing/2014/main" id="{4FFC8403-31CB-1C9F-3289-8B12BEF11AEB}"/>
              </a:ext>
              <a:ext uri="{C183D7F6-B498-43B3-948B-1728B52AA6E4}">
                <adec:decorative xmlns:adec="http://schemas.microsoft.com/office/drawing/2017/decorative" val="1"/>
              </a:ext>
            </a:extLst>
          </p:cNvPr>
          <p:cNvSpPr/>
          <p:nvPr/>
        </p:nvSpPr>
        <p:spPr>
          <a:xfrm>
            <a:off x="9897689" y="1418617"/>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38" name="Oval 37">
            <a:extLst>
              <a:ext uri="{FF2B5EF4-FFF2-40B4-BE49-F238E27FC236}">
                <a16:creationId xmlns:a16="http://schemas.microsoft.com/office/drawing/2014/main" id="{9C7D3A63-6C25-2B67-1DE3-A2E893EC12C8}"/>
              </a:ext>
              <a:ext uri="{C183D7F6-B498-43B3-948B-1728B52AA6E4}">
                <adec:decorative xmlns:adec="http://schemas.microsoft.com/office/drawing/2017/decorative" val="1"/>
              </a:ext>
            </a:extLst>
          </p:cNvPr>
          <p:cNvSpPr/>
          <p:nvPr/>
        </p:nvSpPr>
        <p:spPr>
          <a:xfrm>
            <a:off x="9928619" y="4610055"/>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Tree>
    <p:extLst>
      <p:ext uri="{BB962C8B-B14F-4D97-AF65-F5344CB8AC3E}">
        <p14:creationId xmlns:p14="http://schemas.microsoft.com/office/powerpoint/2010/main" val="3209886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5273D-879E-A4C1-7D0C-92F5DE23C62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9145B7D-FD33-4563-AC97-5683D8711E40}"/>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71CC3904-20BA-A382-C116-EE122AE147AD}"/>
              </a:ext>
              <a:ext uri="{C183D7F6-B498-43B3-948B-1728B52AA6E4}">
                <adec:decorative xmlns:adec="http://schemas.microsoft.com/office/drawing/2017/decorative" val="0"/>
              </a:ext>
            </a:extLst>
          </p:cNvPr>
          <p:cNvSpPr txBox="1">
            <a:spLocks/>
          </p:cNvSpPr>
          <p:nvPr/>
        </p:nvSpPr>
        <p:spPr>
          <a:xfrm>
            <a:off x="730993" y="1515043"/>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3200" b="1" kern="0">
                <a:solidFill>
                  <a:srgbClr val="003F8E"/>
                </a:solidFill>
                <a:latin typeface="Inter 28pt" panose="02000503000000020004" pitchFamily="2" charset="0"/>
                <a:ea typeface="Inter 28pt" panose="02000503000000020004" pitchFamily="2" charset="0"/>
                <a:cs typeface="+mn-cs"/>
              </a:rPr>
              <a:t>AT Facility Types</a:t>
            </a:r>
          </a:p>
        </p:txBody>
      </p:sp>
      <p:sp>
        <p:nvSpPr>
          <p:cNvPr id="7" name="Title 6">
            <a:extLst>
              <a:ext uri="{FF2B5EF4-FFF2-40B4-BE49-F238E27FC236}">
                <a16:creationId xmlns:a16="http://schemas.microsoft.com/office/drawing/2014/main" id="{40161839-296F-AB32-F6B3-77D83BAF9C35}"/>
              </a:ext>
            </a:extLst>
          </p:cNvPr>
          <p:cNvSpPr txBox="1">
            <a:spLocks noGrp="1"/>
          </p:cNvSpPr>
          <p:nvPr>
            <p:ph type="title" idx="4294967295"/>
          </p:nvPr>
        </p:nvSpPr>
        <p:spPr>
          <a:xfrm>
            <a:off x="730992" y="2400364"/>
            <a:ext cx="3767203"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3F8E"/>
                </a:solidFill>
                <a:effectLst/>
                <a:uLnTx/>
                <a:uFillTx/>
                <a:latin typeface="Inter 18pt SemiBold" panose="02000503000000020004" pitchFamily="2" charset="0"/>
                <a:ea typeface="Inter 18pt SemiBold" panose="02000503000000020004" pitchFamily="2" charset="0"/>
                <a:cs typeface="+mn-cs"/>
              </a:rPr>
              <a:t>Designated Operating Space</a:t>
            </a:r>
          </a:p>
        </p:txBody>
      </p:sp>
      <p:sp>
        <p:nvSpPr>
          <p:cNvPr id="36" name="TextBox 35">
            <a:extLst>
              <a:ext uri="{FF2B5EF4-FFF2-40B4-BE49-F238E27FC236}">
                <a16:creationId xmlns:a16="http://schemas.microsoft.com/office/drawing/2014/main" id="{89471F46-F703-1004-E434-E1A43A88D9ED}"/>
              </a:ext>
            </a:extLst>
          </p:cNvPr>
          <p:cNvSpPr txBox="1"/>
          <p:nvPr/>
        </p:nvSpPr>
        <p:spPr>
          <a:xfrm>
            <a:off x="726140" y="2772696"/>
            <a:ext cx="4068600" cy="3247043"/>
          </a:xfrm>
          <a:prstGeom prst="rect">
            <a:avLst/>
          </a:prstGeom>
          <a:noFill/>
        </p:spPr>
        <p:txBody>
          <a:bodyPr wrap="square">
            <a:spAutoFit/>
          </a:bodyPr>
          <a:lstStyle/>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Designated operating space refers to areas within the road right‑of‑way reserved exclusively for cyclists.</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These facilities provide visual and spatial separation but no physical barriers from motor‑vehicle traffic. </a:t>
            </a:r>
          </a:p>
          <a:p>
            <a:pPr lvl="0">
              <a:spcBef>
                <a:spcPts val="300"/>
              </a:spcBef>
              <a:spcAft>
                <a:spcPts val="24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Facilities that fall under this description are best suited to lower‑volume, lower‑speed roadways and one-way travel only.</a:t>
            </a:r>
          </a:p>
        </p:txBody>
      </p:sp>
      <p:cxnSp>
        <p:nvCxnSpPr>
          <p:cNvPr id="8" name="Straight Connector 7">
            <a:extLst>
              <a:ext uri="{FF2B5EF4-FFF2-40B4-BE49-F238E27FC236}">
                <a16:creationId xmlns:a16="http://schemas.microsoft.com/office/drawing/2014/main" id="{F31B8913-6C51-166A-338D-4CD945D4E3E9}"/>
              </a:ext>
              <a:ext uri="{C183D7F6-B498-43B3-948B-1728B52AA6E4}">
                <adec:decorative xmlns:adec="http://schemas.microsoft.com/office/drawing/2017/decorative" val="1"/>
              </a:ext>
            </a:extLst>
          </p:cNvPr>
          <p:cNvCxnSpPr>
            <a:cxnSpLocks/>
          </p:cNvCxnSpPr>
          <p:nvPr/>
        </p:nvCxnSpPr>
        <p:spPr>
          <a:xfrm>
            <a:off x="850310" y="2229794"/>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ED936003-BD5E-88E4-05E2-4E07327CDA5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E63A3B01-0572-8C2C-9051-D81483E6531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pic>
        <p:nvPicPr>
          <p:cNvPr id="34" name="Picture 8">
            <a:extLst>
              <a:ext uri="{FF2B5EF4-FFF2-40B4-BE49-F238E27FC236}">
                <a16:creationId xmlns:a16="http://schemas.microsoft.com/office/drawing/2014/main" id="{69F1FDEB-8CA6-9784-0BEB-80D01CB7778E}"/>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5497835" y="967936"/>
            <a:ext cx="4161718" cy="2733540"/>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BF0F1EBF-1F39-C4DD-2FA1-AFE9AFEDB531}"/>
              </a:ext>
            </a:extLst>
          </p:cNvPr>
          <p:cNvSpPr/>
          <p:nvPr/>
        </p:nvSpPr>
        <p:spPr>
          <a:xfrm>
            <a:off x="5497835" y="705396"/>
            <a:ext cx="4161718" cy="275747"/>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Buffered Bike Lanes</a:t>
            </a:r>
          </a:p>
        </p:txBody>
      </p:sp>
      <p:sp>
        <p:nvSpPr>
          <p:cNvPr id="50" name="Rectangle 49">
            <a:extLst>
              <a:ext uri="{FF2B5EF4-FFF2-40B4-BE49-F238E27FC236}">
                <a16:creationId xmlns:a16="http://schemas.microsoft.com/office/drawing/2014/main" id="{79CCA6E6-DDAE-8441-1A86-548331EE7E72}"/>
              </a:ext>
            </a:extLst>
          </p:cNvPr>
          <p:cNvSpPr/>
          <p:nvPr/>
        </p:nvSpPr>
        <p:spPr>
          <a:xfrm>
            <a:off x="5226250" y="1035174"/>
            <a:ext cx="1836218" cy="1279594"/>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400">
                <a:solidFill>
                  <a:schemeClr val="bg1"/>
                </a:solidFill>
                <a:latin typeface="Inter 18pt" panose="020B0604020202020204" charset="0"/>
                <a:ea typeface="Inter 18pt" panose="020B0604020202020204" charset="0"/>
                <a:cs typeface="Roboto" panose="02000000000000000000" pitchFamily="2" charset="0"/>
              </a:rPr>
              <a:t>Include a painted buffer for additional horizontal separation from motor vehicle lanes.</a:t>
            </a:r>
          </a:p>
        </p:txBody>
      </p:sp>
      <p:pic>
        <p:nvPicPr>
          <p:cNvPr id="37" name="Picture 2">
            <a:extLst>
              <a:ext uri="{FF2B5EF4-FFF2-40B4-BE49-F238E27FC236}">
                <a16:creationId xmlns:a16="http://schemas.microsoft.com/office/drawing/2014/main" id="{AD90907C-6873-4FA1-E86B-767539AC8605}"/>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5491513" y="3994189"/>
            <a:ext cx="4161717" cy="2293199"/>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a:extLst>
              <a:ext uri="{FF2B5EF4-FFF2-40B4-BE49-F238E27FC236}">
                <a16:creationId xmlns:a16="http://schemas.microsoft.com/office/drawing/2014/main" id="{D73BC8F4-6FE3-A900-43EE-66B832C23E4A}"/>
              </a:ext>
            </a:extLst>
          </p:cNvPr>
          <p:cNvSpPr/>
          <p:nvPr/>
        </p:nvSpPr>
        <p:spPr>
          <a:xfrm>
            <a:off x="5491514" y="3800672"/>
            <a:ext cx="4161716" cy="293452"/>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Conventional (Painted) Bike Lane</a:t>
            </a:r>
          </a:p>
        </p:txBody>
      </p:sp>
      <p:sp>
        <p:nvSpPr>
          <p:cNvPr id="39" name="Rectangle 38">
            <a:extLst>
              <a:ext uri="{FF2B5EF4-FFF2-40B4-BE49-F238E27FC236}">
                <a16:creationId xmlns:a16="http://schemas.microsoft.com/office/drawing/2014/main" id="{5454C0F3-4ACB-4ADB-79C6-CF31C344BA93}"/>
              </a:ext>
            </a:extLst>
          </p:cNvPr>
          <p:cNvSpPr/>
          <p:nvPr/>
        </p:nvSpPr>
        <p:spPr>
          <a:xfrm>
            <a:off x="5340862" y="4193367"/>
            <a:ext cx="1902296" cy="1133761"/>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400">
                <a:solidFill>
                  <a:schemeClr val="bg1"/>
                </a:solidFill>
                <a:latin typeface="Inter 18pt" panose="020B0604020202020204" charset="0"/>
                <a:ea typeface="Inter 18pt" panose="020B0604020202020204" charset="0"/>
                <a:cs typeface="Roboto" panose="02000000000000000000" pitchFamily="2" charset="0"/>
              </a:rPr>
              <a:t>Marked with white</a:t>
            </a:r>
          </a:p>
          <a:p>
            <a:r>
              <a:rPr lang="en-CA" sz="1400">
                <a:solidFill>
                  <a:schemeClr val="bg1"/>
                </a:solidFill>
                <a:latin typeface="Inter 18pt" panose="020B0604020202020204" charset="0"/>
                <a:ea typeface="Inter 18pt" panose="020B0604020202020204" charset="0"/>
                <a:cs typeface="Roboto" panose="02000000000000000000" pitchFamily="2" charset="0"/>
              </a:rPr>
              <a:t>lines, painted symbols,</a:t>
            </a:r>
          </a:p>
          <a:p>
            <a:r>
              <a:rPr lang="en-CA" sz="1400">
                <a:solidFill>
                  <a:schemeClr val="bg1"/>
                </a:solidFill>
                <a:latin typeface="Inter 18pt" panose="020B0604020202020204" charset="0"/>
                <a:ea typeface="Inter 18pt" panose="020B0604020202020204" charset="0"/>
                <a:cs typeface="Roboto" panose="02000000000000000000" pitchFamily="2" charset="0"/>
              </a:rPr>
              <a:t>and signage</a:t>
            </a:r>
            <a:r>
              <a:rPr lang="en-CA" sz="1200">
                <a:solidFill>
                  <a:schemeClr val="bg1"/>
                </a:solidFill>
                <a:latin typeface="Inter 18pt" panose="020B0604020202020204" charset="0"/>
                <a:ea typeface="Inter 18pt" panose="020B0604020202020204" charset="0"/>
                <a:cs typeface="Roboto" panose="02000000000000000000" pitchFamily="2" charset="0"/>
              </a:rPr>
              <a:t>.</a:t>
            </a:r>
          </a:p>
        </p:txBody>
      </p:sp>
      <p:cxnSp>
        <p:nvCxnSpPr>
          <p:cNvPr id="40" name="Straight Connector 39">
            <a:extLst>
              <a:ext uri="{FF2B5EF4-FFF2-40B4-BE49-F238E27FC236}">
                <a16:creationId xmlns:a16="http://schemas.microsoft.com/office/drawing/2014/main" id="{86D3FDF7-3981-3E33-B11F-66EA7D4BCDF3}"/>
              </a:ext>
              <a:ext uri="{C183D7F6-B498-43B3-948B-1728B52AA6E4}">
                <adec:decorative xmlns:adec="http://schemas.microsoft.com/office/drawing/2017/decorative" val="1"/>
              </a:ext>
            </a:extLst>
          </p:cNvPr>
          <p:cNvCxnSpPr>
            <a:cxnSpLocks/>
            <a:stCxn id="39" idx="2"/>
          </p:cNvCxnSpPr>
          <p:nvPr/>
        </p:nvCxnSpPr>
        <p:spPr>
          <a:xfrm>
            <a:off x="6292010" y="5327128"/>
            <a:ext cx="665381" cy="562936"/>
          </a:xfrm>
          <a:prstGeom prst="line">
            <a:avLst/>
          </a:prstGeom>
          <a:ln w="57150">
            <a:solidFill>
              <a:srgbClr val="005799">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30D905B-5181-71C1-DE85-64F61836D7FE}"/>
              </a:ext>
              <a:ext uri="{C183D7F6-B498-43B3-948B-1728B52AA6E4}">
                <adec:decorative xmlns:adec="http://schemas.microsoft.com/office/drawing/2017/decorative" val="1"/>
              </a:ext>
            </a:extLst>
          </p:cNvPr>
          <p:cNvCxnSpPr>
            <a:cxnSpLocks/>
          </p:cNvCxnSpPr>
          <p:nvPr/>
        </p:nvCxnSpPr>
        <p:spPr>
          <a:xfrm>
            <a:off x="9901259" y="598269"/>
            <a:ext cx="0" cy="5765099"/>
          </a:xfrm>
          <a:prstGeom prst="straightConnector1">
            <a:avLst/>
          </a:prstGeom>
          <a:ln w="38100">
            <a:solidFill>
              <a:srgbClr val="005799"/>
            </a:solidFill>
            <a:tailEnd type="triangle"/>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F8B14864-5401-761C-466F-799814DAD05D}"/>
              </a:ext>
              <a:ext uri="{C183D7F6-B498-43B3-948B-1728B52AA6E4}">
                <adec:decorative xmlns:adec="http://schemas.microsoft.com/office/drawing/2017/decorative" val="1"/>
              </a:ext>
            </a:extLst>
          </p:cNvPr>
          <p:cNvSpPr/>
          <p:nvPr/>
        </p:nvSpPr>
        <p:spPr>
          <a:xfrm>
            <a:off x="10078208" y="798784"/>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3F8E"/>
              </a:solidFill>
            </a:endParaRPr>
          </a:p>
        </p:txBody>
      </p:sp>
      <p:sp>
        <p:nvSpPr>
          <p:cNvPr id="46" name="Oval 45">
            <a:extLst>
              <a:ext uri="{FF2B5EF4-FFF2-40B4-BE49-F238E27FC236}">
                <a16:creationId xmlns:a16="http://schemas.microsoft.com/office/drawing/2014/main" id="{D93F6EB8-9B38-C57A-CE84-77DF9417C636}"/>
              </a:ext>
              <a:ext uri="{C183D7F6-B498-43B3-948B-1728B52AA6E4}">
                <adec:decorative xmlns:adec="http://schemas.microsoft.com/office/drawing/2017/decorative" val="1"/>
              </a:ext>
            </a:extLst>
          </p:cNvPr>
          <p:cNvSpPr/>
          <p:nvPr/>
        </p:nvSpPr>
        <p:spPr>
          <a:xfrm>
            <a:off x="10072891" y="1502650"/>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Oval 46">
            <a:extLst>
              <a:ext uri="{FF2B5EF4-FFF2-40B4-BE49-F238E27FC236}">
                <a16:creationId xmlns:a16="http://schemas.microsoft.com/office/drawing/2014/main" id="{960FEBD2-605E-90C9-FF52-A152B961057B}"/>
              </a:ext>
              <a:ext uri="{C183D7F6-B498-43B3-948B-1728B52AA6E4}">
                <adec:decorative xmlns:adec="http://schemas.microsoft.com/office/drawing/2017/decorative" val="1"/>
              </a:ext>
            </a:extLst>
          </p:cNvPr>
          <p:cNvSpPr/>
          <p:nvPr/>
        </p:nvSpPr>
        <p:spPr>
          <a:xfrm>
            <a:off x="10085002" y="5439469"/>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3F8E"/>
              </a:solidFill>
            </a:endParaRPr>
          </a:p>
        </p:txBody>
      </p:sp>
      <p:cxnSp>
        <p:nvCxnSpPr>
          <p:cNvPr id="49" name="Straight Connector 48">
            <a:extLst>
              <a:ext uri="{FF2B5EF4-FFF2-40B4-BE49-F238E27FC236}">
                <a16:creationId xmlns:a16="http://schemas.microsoft.com/office/drawing/2014/main" id="{380708AA-1112-255A-B93E-CEE69E7C299D}"/>
              </a:ext>
              <a:ext uri="{C183D7F6-B498-43B3-948B-1728B52AA6E4}">
                <adec:decorative xmlns:adec="http://schemas.microsoft.com/office/drawing/2017/decorative" val="1"/>
              </a:ext>
            </a:extLst>
          </p:cNvPr>
          <p:cNvCxnSpPr>
            <a:cxnSpLocks/>
            <a:stCxn id="39" idx="0"/>
          </p:cNvCxnSpPr>
          <p:nvPr/>
        </p:nvCxnSpPr>
        <p:spPr>
          <a:xfrm flipV="1">
            <a:off x="6292010" y="3181543"/>
            <a:ext cx="220108" cy="1011824"/>
          </a:xfrm>
          <a:prstGeom prst="line">
            <a:avLst/>
          </a:prstGeom>
          <a:ln w="57150">
            <a:solidFill>
              <a:srgbClr val="005799">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762CC89-9D5D-DDE5-4C19-B5006E547B2E}"/>
              </a:ext>
              <a:ext uri="{C183D7F6-B498-43B3-948B-1728B52AA6E4}">
                <adec:decorative xmlns:adec="http://schemas.microsoft.com/office/drawing/2017/decorative" val="1"/>
              </a:ext>
            </a:extLst>
          </p:cNvPr>
          <p:cNvCxnSpPr>
            <a:cxnSpLocks/>
          </p:cNvCxnSpPr>
          <p:nvPr/>
        </p:nvCxnSpPr>
        <p:spPr>
          <a:xfrm>
            <a:off x="6256127" y="2264858"/>
            <a:ext cx="144673" cy="673551"/>
          </a:xfrm>
          <a:prstGeom prst="line">
            <a:avLst/>
          </a:prstGeom>
          <a:ln w="57150">
            <a:solidFill>
              <a:srgbClr val="005799">
                <a:alpha val="81961"/>
              </a:srgbClr>
            </a:solidFill>
            <a:tailEnd type="ova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E5E3A87A-95DB-474C-736F-AEC5BC2B578C}"/>
              </a:ext>
              <a:ext uri="{C183D7F6-B498-43B3-948B-1728B52AA6E4}">
                <adec:decorative xmlns:adec="http://schemas.microsoft.com/office/drawing/2017/decorative" val="1"/>
              </a:ext>
            </a:extLst>
          </p:cNvPr>
          <p:cNvSpPr/>
          <p:nvPr/>
        </p:nvSpPr>
        <p:spPr>
          <a:xfrm>
            <a:off x="10083314" y="2144597"/>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Oval 55">
            <a:extLst>
              <a:ext uri="{FF2B5EF4-FFF2-40B4-BE49-F238E27FC236}">
                <a16:creationId xmlns:a16="http://schemas.microsoft.com/office/drawing/2014/main" id="{4BB67EEF-7CE7-EB2B-A496-0D5DE6ED4CA3}"/>
              </a:ext>
              <a:ext uri="{C183D7F6-B498-43B3-948B-1728B52AA6E4}">
                <adec:decorative xmlns:adec="http://schemas.microsoft.com/office/drawing/2017/decorative" val="1"/>
              </a:ext>
            </a:extLst>
          </p:cNvPr>
          <p:cNvSpPr/>
          <p:nvPr/>
        </p:nvSpPr>
        <p:spPr>
          <a:xfrm>
            <a:off x="10083314" y="2807307"/>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D638C8D7-16FD-7210-B5F0-C26A28CAB549}"/>
              </a:ext>
              <a:ext uri="{C183D7F6-B498-43B3-948B-1728B52AA6E4}">
                <adec:decorative xmlns:adec="http://schemas.microsoft.com/office/drawing/2017/decorative" val="1"/>
              </a:ext>
            </a:extLst>
          </p:cNvPr>
          <p:cNvSpPr txBox="1"/>
          <p:nvPr/>
        </p:nvSpPr>
        <p:spPr>
          <a:xfrm>
            <a:off x="9885713" y="267014"/>
            <a:ext cx="1784080" cy="333120"/>
          </a:xfrm>
          <a:prstGeom prst="rect">
            <a:avLst/>
          </a:prstGeom>
          <a:ln>
            <a:solidFill>
              <a:srgbClr val="03045E"/>
            </a:solidFill>
          </a:ln>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More Protection</a:t>
            </a:r>
          </a:p>
        </p:txBody>
      </p:sp>
      <p:sp>
        <p:nvSpPr>
          <p:cNvPr id="42" name="TextBox 41">
            <a:extLst>
              <a:ext uri="{FF2B5EF4-FFF2-40B4-BE49-F238E27FC236}">
                <a16:creationId xmlns:a16="http://schemas.microsoft.com/office/drawing/2014/main" id="{3EFC7FC7-790D-6321-A976-E41ACD92F4C3}"/>
              </a:ext>
              <a:ext uri="{C183D7F6-B498-43B3-948B-1728B52AA6E4}">
                <adec:decorative xmlns:adec="http://schemas.microsoft.com/office/drawing/2017/decorative" val="1"/>
              </a:ext>
            </a:extLst>
          </p:cNvPr>
          <p:cNvSpPr txBox="1"/>
          <p:nvPr/>
        </p:nvSpPr>
        <p:spPr>
          <a:xfrm>
            <a:off x="10246667" y="677019"/>
            <a:ext cx="1994518" cy="779161"/>
          </a:xfrm>
          <a:prstGeom prst="rect">
            <a:avLst/>
          </a:prstGeom>
        </p:spPr>
        <p:txBody>
          <a:bodyPr vert="horz" wrap="square" lIns="91440" tIns="45720" rIns="91440" bIns="45720" rtlCol="0" anchor="t">
            <a:noAutofit/>
          </a:bodyPr>
          <a:lstStyle/>
          <a:p>
            <a:pPr>
              <a:lnSpc>
                <a:spcPct val="120000"/>
              </a:lnSpc>
            </a:pPr>
            <a:r>
              <a:rPr lang="en-CA" sz="1600" b="1">
                <a:solidFill>
                  <a:srgbClr val="003F8E"/>
                </a:solidFill>
                <a:latin typeface="Inter 18pt" panose="020B0604020202020204" charset="0"/>
                <a:ea typeface="Inter 18pt" panose="020B0604020202020204" charset="0"/>
              </a:rPr>
              <a:t>Moderate</a:t>
            </a:r>
            <a:r>
              <a:rPr lang="en-CA" sz="1600" b="1" noProof="0">
                <a:solidFill>
                  <a:srgbClr val="003F8E"/>
                </a:solidFill>
                <a:latin typeface="Inter 18pt" panose="020B0604020202020204" charset="0"/>
                <a:ea typeface="Inter 18pt" panose="020B0604020202020204" charset="0"/>
              </a:rPr>
              <a:t> Traffic Volumes + Speed</a:t>
            </a:r>
          </a:p>
        </p:txBody>
      </p:sp>
      <p:sp>
        <p:nvSpPr>
          <p:cNvPr id="44" name="TextBox 43">
            <a:extLst>
              <a:ext uri="{FF2B5EF4-FFF2-40B4-BE49-F238E27FC236}">
                <a16:creationId xmlns:a16="http://schemas.microsoft.com/office/drawing/2014/main" id="{3F760126-B78D-EC5D-0D7A-BF44976D70B3}"/>
              </a:ext>
              <a:ext uri="{C183D7F6-B498-43B3-948B-1728B52AA6E4}">
                <adec:decorative xmlns:adec="http://schemas.microsoft.com/office/drawing/2017/decorative" val="1"/>
              </a:ext>
            </a:extLst>
          </p:cNvPr>
          <p:cNvSpPr txBox="1"/>
          <p:nvPr/>
        </p:nvSpPr>
        <p:spPr>
          <a:xfrm>
            <a:off x="10257300" y="1406308"/>
            <a:ext cx="1702568" cy="779161"/>
          </a:xfrm>
          <a:prstGeom prst="rect">
            <a:avLst/>
          </a:prstGeom>
        </p:spPr>
        <p:txBody>
          <a:bodyPr vert="horz" wrap="square" lIns="91440" tIns="45720" rIns="91440" bIns="45720" rtlCol="0" anchor="t">
            <a:noAutofit/>
          </a:bodyPr>
          <a:lstStyle/>
          <a:p>
            <a:pPr>
              <a:lnSpc>
                <a:spcPct val="120000"/>
              </a:lnSpc>
            </a:pPr>
            <a:r>
              <a:rPr lang="en-CA" sz="1600" b="1">
                <a:solidFill>
                  <a:srgbClr val="003F8E"/>
                </a:solidFill>
                <a:latin typeface="Inter 18pt" panose="020B0604020202020204" charset="0"/>
                <a:ea typeface="Inter 18pt" panose="020B0604020202020204" charset="0"/>
              </a:rPr>
              <a:t>Exclusively for cyclists</a:t>
            </a:r>
            <a:endParaRPr lang="en-CA" sz="1600" b="1" noProof="0">
              <a:solidFill>
                <a:srgbClr val="003F8E"/>
              </a:solidFill>
              <a:latin typeface="Inter 18pt" panose="020B0604020202020204" charset="0"/>
              <a:ea typeface="Inter 18pt" panose="020B0604020202020204" charset="0"/>
            </a:endParaRPr>
          </a:p>
        </p:txBody>
      </p:sp>
      <p:sp>
        <p:nvSpPr>
          <p:cNvPr id="53" name="TextBox 52">
            <a:extLst>
              <a:ext uri="{FF2B5EF4-FFF2-40B4-BE49-F238E27FC236}">
                <a16:creationId xmlns:a16="http://schemas.microsoft.com/office/drawing/2014/main" id="{051CD922-86C8-6CC2-FBAA-3E049A4F386A}"/>
              </a:ext>
              <a:ext uri="{C183D7F6-B498-43B3-948B-1728B52AA6E4}">
                <adec:decorative xmlns:adec="http://schemas.microsoft.com/office/drawing/2017/decorative" val="1"/>
              </a:ext>
            </a:extLst>
          </p:cNvPr>
          <p:cNvSpPr txBox="1"/>
          <p:nvPr/>
        </p:nvSpPr>
        <p:spPr>
          <a:xfrm>
            <a:off x="10255016" y="2072431"/>
            <a:ext cx="1994518" cy="779161"/>
          </a:xfrm>
          <a:prstGeom prst="rect">
            <a:avLst/>
          </a:prstGeom>
        </p:spPr>
        <p:txBody>
          <a:bodyPr vert="horz" wrap="square" lIns="91440" tIns="45720" rIns="91440" bIns="45720" rtlCol="0" anchor="t">
            <a:noAutofit/>
          </a:bodyPr>
          <a:lstStyle/>
          <a:p>
            <a:pPr>
              <a:lnSpc>
                <a:spcPct val="120000"/>
              </a:lnSpc>
            </a:pPr>
            <a:r>
              <a:rPr lang="en-CA" sz="1600" b="1" noProof="0">
                <a:solidFill>
                  <a:srgbClr val="003F8E"/>
                </a:solidFill>
                <a:latin typeface="Inter 18pt" panose="020B0604020202020204" charset="0"/>
                <a:ea typeface="Inter 18pt" panose="020B0604020202020204" charset="0"/>
              </a:rPr>
              <a:t>Vertical separation only</a:t>
            </a:r>
          </a:p>
        </p:txBody>
      </p:sp>
      <p:sp>
        <p:nvSpPr>
          <p:cNvPr id="57" name="TextBox 56">
            <a:extLst>
              <a:ext uri="{FF2B5EF4-FFF2-40B4-BE49-F238E27FC236}">
                <a16:creationId xmlns:a16="http://schemas.microsoft.com/office/drawing/2014/main" id="{B0DA8337-4CE8-DD47-73EB-A7F0519F7E16}"/>
              </a:ext>
              <a:ext uri="{C183D7F6-B498-43B3-948B-1728B52AA6E4}">
                <adec:decorative xmlns:adec="http://schemas.microsoft.com/office/drawing/2017/decorative" val="1"/>
              </a:ext>
            </a:extLst>
          </p:cNvPr>
          <p:cNvSpPr txBox="1"/>
          <p:nvPr/>
        </p:nvSpPr>
        <p:spPr>
          <a:xfrm>
            <a:off x="10269411" y="2696874"/>
            <a:ext cx="2028825" cy="370807"/>
          </a:xfrm>
          <a:prstGeom prst="rect">
            <a:avLst/>
          </a:prstGeom>
          <a:noFill/>
        </p:spPr>
        <p:txBody>
          <a:bodyPr wrap="square">
            <a:spAutoFit/>
          </a:bodyPr>
          <a:lstStyle/>
          <a:p>
            <a:pPr>
              <a:lnSpc>
                <a:spcPct val="120000"/>
              </a:lnSpc>
            </a:pPr>
            <a:r>
              <a:rPr lang="en-CA" sz="1600" b="1" noProof="0">
                <a:solidFill>
                  <a:srgbClr val="003F8E"/>
                </a:solidFill>
                <a:latin typeface="Inter 18pt" panose="020B0604020202020204" charset="0"/>
                <a:ea typeface="Inter 18pt" panose="020B0604020202020204" charset="0"/>
              </a:rPr>
              <a:t>One-way travel</a:t>
            </a:r>
          </a:p>
        </p:txBody>
      </p:sp>
      <p:sp>
        <p:nvSpPr>
          <p:cNvPr id="43" name="TextBox 42">
            <a:extLst>
              <a:ext uri="{FF2B5EF4-FFF2-40B4-BE49-F238E27FC236}">
                <a16:creationId xmlns:a16="http://schemas.microsoft.com/office/drawing/2014/main" id="{54DC9245-38D9-AA90-FD04-1865CEEC157D}"/>
              </a:ext>
              <a:ext uri="{C183D7F6-B498-43B3-948B-1728B52AA6E4}">
                <adec:decorative xmlns:adec="http://schemas.microsoft.com/office/drawing/2017/decorative" val="1"/>
              </a:ext>
            </a:extLst>
          </p:cNvPr>
          <p:cNvSpPr txBox="1"/>
          <p:nvPr/>
        </p:nvSpPr>
        <p:spPr>
          <a:xfrm>
            <a:off x="10266648" y="5351612"/>
            <a:ext cx="1724281" cy="779161"/>
          </a:xfrm>
          <a:prstGeom prst="rect">
            <a:avLst/>
          </a:prstGeom>
        </p:spPr>
        <p:txBody>
          <a:bodyPr vert="horz" wrap="square" lIns="91440" tIns="45720" rIns="91440" bIns="45720" rtlCol="0" anchor="t">
            <a:noAutofit/>
          </a:bodyPr>
          <a:lstStyle/>
          <a:p>
            <a:pPr>
              <a:lnSpc>
                <a:spcPct val="120000"/>
              </a:lnSpc>
            </a:pPr>
            <a:r>
              <a:rPr lang="en-CA" sz="1600" b="1" noProof="0">
                <a:solidFill>
                  <a:srgbClr val="003F8E"/>
                </a:solidFill>
                <a:latin typeface="Inter 18pt" panose="020B0604020202020204" charset="0"/>
                <a:ea typeface="Inter 18pt" panose="020B0604020202020204" charset="0"/>
              </a:rPr>
              <a:t>Moderate to </a:t>
            </a:r>
            <a:r>
              <a:rPr lang="en-CA" sz="1600" b="1">
                <a:solidFill>
                  <a:srgbClr val="003F8E"/>
                </a:solidFill>
                <a:latin typeface="Inter 18pt" panose="020B0604020202020204" charset="0"/>
                <a:ea typeface="Inter 18pt" panose="020B0604020202020204" charset="0"/>
              </a:rPr>
              <a:t>Low Volumes + Speed</a:t>
            </a:r>
            <a:endParaRPr lang="en-CA" sz="1600" b="1" noProof="0">
              <a:solidFill>
                <a:srgbClr val="003F8E"/>
              </a:solidFill>
              <a:latin typeface="Inter 18pt" panose="020B0604020202020204" charset="0"/>
              <a:ea typeface="Inter 18pt" panose="020B0604020202020204" charset="0"/>
            </a:endParaRPr>
          </a:p>
        </p:txBody>
      </p:sp>
      <p:sp>
        <p:nvSpPr>
          <p:cNvPr id="3" name="TextBox 2">
            <a:extLst>
              <a:ext uri="{FF2B5EF4-FFF2-40B4-BE49-F238E27FC236}">
                <a16:creationId xmlns:a16="http://schemas.microsoft.com/office/drawing/2014/main" id="{C9AF4064-72E8-4675-E42B-2B4ED55EC309}"/>
              </a:ext>
              <a:ext uri="{C183D7F6-B498-43B3-948B-1728B52AA6E4}">
                <adec:decorative xmlns:adec="http://schemas.microsoft.com/office/drawing/2017/decorative" val="1"/>
              </a:ext>
            </a:extLst>
          </p:cNvPr>
          <p:cNvSpPr txBox="1"/>
          <p:nvPr/>
        </p:nvSpPr>
        <p:spPr>
          <a:xfrm>
            <a:off x="9885712" y="6395458"/>
            <a:ext cx="1784081" cy="333120"/>
          </a:xfrm>
          <a:prstGeom prst="rect">
            <a:avLst/>
          </a:prstGeom>
          <a:ln>
            <a:solidFill>
              <a:srgbClr val="03045E"/>
            </a:solidFill>
          </a:ln>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Less Protection</a:t>
            </a:r>
          </a:p>
        </p:txBody>
      </p:sp>
      <p:sp>
        <p:nvSpPr>
          <p:cNvPr id="5" name="TextBox 4">
            <a:extLst>
              <a:ext uri="{FF2B5EF4-FFF2-40B4-BE49-F238E27FC236}">
                <a16:creationId xmlns:a16="http://schemas.microsoft.com/office/drawing/2014/main" id="{FC01B9C1-A867-F08B-3D4B-DF24D69C7BE4}"/>
              </a:ext>
              <a:ext uri="{C183D7F6-B498-43B3-948B-1728B52AA6E4}">
                <adec:decorative xmlns:adec="http://schemas.microsoft.com/office/drawing/2017/decorative" val="1"/>
              </a:ext>
            </a:extLst>
          </p:cNvPr>
          <p:cNvSpPr txBox="1"/>
          <p:nvPr/>
        </p:nvSpPr>
        <p:spPr>
          <a:xfrm>
            <a:off x="11563591" y="6037872"/>
            <a:ext cx="677594"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11</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4" name="TextBox 3">
            <a:extLst>
              <a:ext uri="{FF2B5EF4-FFF2-40B4-BE49-F238E27FC236}">
                <a16:creationId xmlns:a16="http://schemas.microsoft.com/office/drawing/2014/main" id="{050B7AC5-DB04-3955-09F5-D8A5557A24B2}"/>
              </a:ext>
              <a:ext uri="{C183D7F6-B498-43B3-948B-1728B52AA6E4}">
                <adec:decorative xmlns:adec="http://schemas.microsoft.com/office/drawing/2017/decorative" val="1"/>
              </a:ext>
            </a:extLst>
          </p:cNvPr>
          <p:cNvSpPr txBox="1"/>
          <p:nvPr/>
        </p:nvSpPr>
        <p:spPr>
          <a:xfrm>
            <a:off x="10257300" y="3629077"/>
            <a:ext cx="1702568" cy="779161"/>
          </a:xfrm>
          <a:prstGeom prst="rect">
            <a:avLst/>
          </a:prstGeom>
        </p:spPr>
        <p:txBody>
          <a:bodyPr vert="horz" wrap="square" lIns="91440" tIns="45720" rIns="91440" bIns="45720" rtlCol="0" anchor="t">
            <a:noAutofit/>
          </a:bodyPr>
          <a:lstStyle/>
          <a:p>
            <a:pPr>
              <a:lnSpc>
                <a:spcPct val="120000"/>
              </a:lnSpc>
            </a:pPr>
            <a:r>
              <a:rPr lang="en-CA" sz="1600" b="1">
                <a:solidFill>
                  <a:srgbClr val="003F8E"/>
                </a:solidFill>
                <a:latin typeface="Inter 18pt" panose="020B0604020202020204" charset="0"/>
                <a:ea typeface="Inter 18pt" panose="020B0604020202020204" charset="0"/>
              </a:rPr>
              <a:t>Exclusively for cyclists</a:t>
            </a:r>
            <a:endParaRPr lang="en-CA" sz="1600" b="1" noProof="0">
              <a:solidFill>
                <a:srgbClr val="003F8E"/>
              </a:solidFill>
              <a:latin typeface="Inter 18pt" panose="020B0604020202020204" charset="0"/>
              <a:ea typeface="Inter 18pt" panose="020B0604020202020204" charset="0"/>
            </a:endParaRPr>
          </a:p>
        </p:txBody>
      </p:sp>
      <p:sp>
        <p:nvSpPr>
          <p:cNvPr id="10" name="TextBox 9">
            <a:extLst>
              <a:ext uri="{FF2B5EF4-FFF2-40B4-BE49-F238E27FC236}">
                <a16:creationId xmlns:a16="http://schemas.microsoft.com/office/drawing/2014/main" id="{44A31452-C9C7-3A08-5BE7-F335A67CDEEC}"/>
              </a:ext>
              <a:ext uri="{C183D7F6-B498-43B3-948B-1728B52AA6E4}">
                <adec:decorative xmlns:adec="http://schemas.microsoft.com/office/drawing/2017/decorative" val="1"/>
              </a:ext>
            </a:extLst>
          </p:cNvPr>
          <p:cNvSpPr txBox="1"/>
          <p:nvPr/>
        </p:nvSpPr>
        <p:spPr>
          <a:xfrm>
            <a:off x="10246667" y="4258787"/>
            <a:ext cx="1994518" cy="779161"/>
          </a:xfrm>
          <a:prstGeom prst="rect">
            <a:avLst/>
          </a:prstGeom>
        </p:spPr>
        <p:txBody>
          <a:bodyPr vert="horz" wrap="square" lIns="91440" tIns="45720" rIns="91440" bIns="45720" rtlCol="0" anchor="t">
            <a:noAutofit/>
          </a:bodyPr>
          <a:lstStyle/>
          <a:p>
            <a:pPr>
              <a:lnSpc>
                <a:spcPct val="120000"/>
              </a:lnSpc>
            </a:pPr>
            <a:r>
              <a:rPr lang="en-CA" sz="1600" b="1" noProof="0">
                <a:solidFill>
                  <a:srgbClr val="003F8E"/>
                </a:solidFill>
                <a:latin typeface="Inter 18pt" panose="020B0604020202020204" charset="0"/>
                <a:ea typeface="Inter 18pt" panose="020B0604020202020204" charset="0"/>
              </a:rPr>
              <a:t>Vertical separation only</a:t>
            </a:r>
          </a:p>
        </p:txBody>
      </p:sp>
      <p:sp>
        <p:nvSpPr>
          <p:cNvPr id="11" name="TextBox 10">
            <a:extLst>
              <a:ext uri="{FF2B5EF4-FFF2-40B4-BE49-F238E27FC236}">
                <a16:creationId xmlns:a16="http://schemas.microsoft.com/office/drawing/2014/main" id="{E1455138-850B-DF4D-8454-F8334CF9D200}"/>
              </a:ext>
              <a:ext uri="{C183D7F6-B498-43B3-948B-1728B52AA6E4}">
                <adec:decorative xmlns:adec="http://schemas.microsoft.com/office/drawing/2017/decorative" val="1"/>
              </a:ext>
            </a:extLst>
          </p:cNvPr>
          <p:cNvSpPr txBox="1"/>
          <p:nvPr/>
        </p:nvSpPr>
        <p:spPr>
          <a:xfrm>
            <a:off x="10243423" y="4879301"/>
            <a:ext cx="2028825" cy="370807"/>
          </a:xfrm>
          <a:prstGeom prst="rect">
            <a:avLst/>
          </a:prstGeom>
          <a:noFill/>
        </p:spPr>
        <p:txBody>
          <a:bodyPr wrap="square">
            <a:spAutoFit/>
          </a:bodyPr>
          <a:lstStyle/>
          <a:p>
            <a:pPr>
              <a:lnSpc>
                <a:spcPct val="120000"/>
              </a:lnSpc>
            </a:pPr>
            <a:r>
              <a:rPr lang="en-CA" sz="1600" b="1" noProof="0">
                <a:solidFill>
                  <a:srgbClr val="003F8E"/>
                </a:solidFill>
                <a:latin typeface="Inter 18pt" panose="020B0604020202020204" charset="0"/>
                <a:ea typeface="Inter 18pt" panose="020B0604020202020204" charset="0"/>
              </a:rPr>
              <a:t>One-way travel</a:t>
            </a:r>
          </a:p>
        </p:txBody>
      </p:sp>
      <p:sp>
        <p:nvSpPr>
          <p:cNvPr id="12" name="Oval 11">
            <a:extLst>
              <a:ext uri="{FF2B5EF4-FFF2-40B4-BE49-F238E27FC236}">
                <a16:creationId xmlns:a16="http://schemas.microsoft.com/office/drawing/2014/main" id="{8AB3518F-541C-90A6-8E9C-282FDE3E6698}"/>
              </a:ext>
              <a:ext uri="{C183D7F6-B498-43B3-948B-1728B52AA6E4}">
                <adec:decorative xmlns:adec="http://schemas.microsoft.com/office/drawing/2017/decorative" val="1"/>
              </a:ext>
            </a:extLst>
          </p:cNvPr>
          <p:cNvSpPr/>
          <p:nvPr/>
        </p:nvSpPr>
        <p:spPr>
          <a:xfrm>
            <a:off x="10085002" y="3729789"/>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rgbClr val="003F8E"/>
              </a:solidFill>
            </a:endParaRPr>
          </a:p>
        </p:txBody>
      </p:sp>
      <p:sp>
        <p:nvSpPr>
          <p:cNvPr id="15" name="Oval 14">
            <a:extLst>
              <a:ext uri="{FF2B5EF4-FFF2-40B4-BE49-F238E27FC236}">
                <a16:creationId xmlns:a16="http://schemas.microsoft.com/office/drawing/2014/main" id="{9B4FC641-1A4E-8C62-830D-0AC3C4DF25F5}"/>
              </a:ext>
              <a:ext uri="{C183D7F6-B498-43B3-948B-1728B52AA6E4}">
                <adec:decorative xmlns:adec="http://schemas.microsoft.com/office/drawing/2017/decorative" val="1"/>
              </a:ext>
            </a:extLst>
          </p:cNvPr>
          <p:cNvSpPr/>
          <p:nvPr/>
        </p:nvSpPr>
        <p:spPr>
          <a:xfrm>
            <a:off x="10068242" y="4350861"/>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A350A36F-2496-15C0-6CFF-8DA1373E4D6A}"/>
              </a:ext>
              <a:ext uri="{C183D7F6-B498-43B3-948B-1728B52AA6E4}">
                <adec:decorative xmlns:adec="http://schemas.microsoft.com/office/drawing/2017/decorative" val="1"/>
              </a:ext>
            </a:extLst>
          </p:cNvPr>
          <p:cNvSpPr/>
          <p:nvPr/>
        </p:nvSpPr>
        <p:spPr>
          <a:xfrm>
            <a:off x="10068242" y="4956380"/>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2825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4A767-B7E3-A275-9D17-173D3621870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9CD948D-9A96-A7ED-36AE-4B8ED44A977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1B9E8BC-B09D-E3E2-9014-52F5D2F15EB5}"/>
              </a:ext>
            </a:extLst>
          </p:cNvPr>
          <p:cNvSpPr txBox="1"/>
          <p:nvPr/>
        </p:nvSpPr>
        <p:spPr>
          <a:xfrm>
            <a:off x="751888" y="1431107"/>
            <a:ext cx="5182702" cy="58477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200" b="1" kern="0">
                <a:solidFill>
                  <a:srgbClr val="003F8E"/>
                </a:solidFill>
                <a:latin typeface="Inter 28pt" panose="02000503000000020004" pitchFamily="2" charset="0"/>
                <a:ea typeface="Inter 28pt" panose="02000503000000020004" pitchFamily="2" charset="0"/>
              </a:rPr>
              <a:t>AT Facility Types</a:t>
            </a:r>
            <a:endParaRPr kumimoji="0" lang="en-US" sz="3200" b="1" i="0" u="none" strike="noStrike" kern="0" cap="none" normalizeH="0" noProof="0">
              <a:ln>
                <a:noFill/>
              </a:ln>
              <a:solidFill>
                <a:srgbClr val="003F8E"/>
              </a:solidFill>
              <a:effectLst/>
              <a:uLnTx/>
              <a:uFillTx/>
              <a:latin typeface="Inter 28pt" panose="02000503000000020004" pitchFamily="2" charset="0"/>
              <a:ea typeface="Inter 28pt" panose="02000503000000020004" pitchFamily="2" charset="0"/>
            </a:endParaRPr>
          </a:p>
        </p:txBody>
      </p:sp>
      <p:sp>
        <p:nvSpPr>
          <p:cNvPr id="7" name="Title 6">
            <a:extLst>
              <a:ext uri="{FF2B5EF4-FFF2-40B4-BE49-F238E27FC236}">
                <a16:creationId xmlns:a16="http://schemas.microsoft.com/office/drawing/2014/main" id="{D02B0666-8497-4AEB-B73C-ABCF716806BB}"/>
              </a:ext>
            </a:extLst>
          </p:cNvPr>
          <p:cNvSpPr txBox="1">
            <a:spLocks noGrp="1"/>
          </p:cNvSpPr>
          <p:nvPr>
            <p:ph type="title" idx="4294967295"/>
          </p:nvPr>
        </p:nvSpPr>
        <p:spPr>
          <a:xfrm>
            <a:off x="751887" y="2316428"/>
            <a:ext cx="3767203"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3F8E"/>
                </a:solidFill>
                <a:effectLst/>
                <a:uLnTx/>
                <a:uFillTx/>
                <a:latin typeface="Inter 18pt SemiBold" panose="02000503000000020004" pitchFamily="2" charset="0"/>
                <a:ea typeface="Inter 18pt SemiBold" panose="02000503000000020004" pitchFamily="2" charset="0"/>
                <a:cs typeface="+mn-cs"/>
              </a:rPr>
              <a:t>Shared Operating Space</a:t>
            </a:r>
          </a:p>
        </p:txBody>
      </p:sp>
      <p:sp>
        <p:nvSpPr>
          <p:cNvPr id="36" name="TextBox 35">
            <a:extLst>
              <a:ext uri="{FF2B5EF4-FFF2-40B4-BE49-F238E27FC236}">
                <a16:creationId xmlns:a16="http://schemas.microsoft.com/office/drawing/2014/main" id="{9E9ACC20-0FCD-5C03-5E55-EC92F8ABB03E}"/>
              </a:ext>
            </a:extLst>
          </p:cNvPr>
          <p:cNvSpPr txBox="1"/>
          <p:nvPr/>
        </p:nvSpPr>
        <p:spPr>
          <a:xfrm>
            <a:off x="751886" y="2692201"/>
            <a:ext cx="4707885" cy="3639458"/>
          </a:xfrm>
          <a:prstGeom prst="rect">
            <a:avLst/>
          </a:prstGeom>
          <a:noFill/>
        </p:spPr>
        <p:txBody>
          <a:bodyPr wrap="square">
            <a:spAutoFit/>
          </a:bodyPr>
          <a:lstStyle/>
          <a:p>
            <a:pPr lvl="0">
              <a:spcAft>
                <a:spcPts val="12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Shared operating space refers to roadways where cyclists and motor vehicles use the same operating area with no physical changes to the roadway.</a:t>
            </a:r>
          </a:p>
          <a:p>
            <a:pPr lvl="0">
              <a:spcAft>
                <a:spcPts val="12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These conditions rely on very low motor‑vehicle volumes and speeds, where the likelihood of vehicle–cyclist passing events are minimal.</a:t>
            </a:r>
          </a:p>
          <a:p>
            <a:pPr lvl="0">
              <a:spcBef>
                <a:spcPts val="300"/>
              </a:spcBef>
              <a:spcAft>
                <a:spcPts val="18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Facilities that fall under this description are generally limited to lower‑volume streets (local/residential) and rural roads and often incorporate traffic‑calming measures to support vehicle speed compliance.</a:t>
            </a:r>
          </a:p>
        </p:txBody>
      </p:sp>
      <p:cxnSp>
        <p:nvCxnSpPr>
          <p:cNvPr id="8" name="Straight Connector 7">
            <a:extLst>
              <a:ext uri="{FF2B5EF4-FFF2-40B4-BE49-F238E27FC236}">
                <a16:creationId xmlns:a16="http://schemas.microsoft.com/office/drawing/2014/main" id="{CB0D4411-CFE2-99B8-F1AA-85E99A0E28BE}"/>
              </a:ext>
              <a:ext uri="{C183D7F6-B498-43B3-948B-1728B52AA6E4}">
                <adec:decorative xmlns:adec="http://schemas.microsoft.com/office/drawing/2017/decorative" val="1"/>
              </a:ext>
            </a:extLst>
          </p:cNvPr>
          <p:cNvCxnSpPr>
            <a:cxnSpLocks/>
          </p:cNvCxnSpPr>
          <p:nvPr/>
        </p:nvCxnSpPr>
        <p:spPr>
          <a:xfrm>
            <a:off x="871205" y="2145858"/>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8422694F-B8FB-2336-01CE-280796A428D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73BD985D-7508-BAA1-2968-AC2A3E2BBDE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pic>
        <p:nvPicPr>
          <p:cNvPr id="37" name="Picture 4">
            <a:extLst>
              <a:ext uri="{FF2B5EF4-FFF2-40B4-BE49-F238E27FC236}">
                <a16:creationId xmlns:a16="http://schemas.microsoft.com/office/drawing/2014/main" id="{DC0723EA-9FC0-5A13-9D20-81AE580E3394}"/>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5731788" y="636044"/>
            <a:ext cx="4135311" cy="2018938"/>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C9EFD0F9-9718-E701-4923-72FDB850B19C}"/>
              </a:ext>
            </a:extLst>
          </p:cNvPr>
          <p:cNvSpPr/>
          <p:nvPr/>
        </p:nvSpPr>
        <p:spPr>
          <a:xfrm>
            <a:off x="5731787" y="2574814"/>
            <a:ext cx="4135311" cy="272914"/>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Neighbourhood Greenway</a:t>
            </a:r>
          </a:p>
        </p:txBody>
      </p:sp>
      <p:sp>
        <p:nvSpPr>
          <p:cNvPr id="57" name="Rectangle 56">
            <a:extLst>
              <a:ext uri="{FF2B5EF4-FFF2-40B4-BE49-F238E27FC236}">
                <a16:creationId xmlns:a16="http://schemas.microsoft.com/office/drawing/2014/main" id="{ACDDF9AE-15AF-C872-E7F1-F56A16FE3F03}"/>
              </a:ext>
            </a:extLst>
          </p:cNvPr>
          <p:cNvSpPr/>
          <p:nvPr/>
        </p:nvSpPr>
        <p:spPr>
          <a:xfrm>
            <a:off x="5409982" y="90786"/>
            <a:ext cx="1973324" cy="1010539"/>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200">
                <a:solidFill>
                  <a:schemeClr val="bg1"/>
                </a:solidFill>
                <a:latin typeface="Inter 18pt" panose="020B0604020202020204" charset="0"/>
                <a:ea typeface="Inter 18pt" panose="020B0604020202020204" charset="0"/>
                <a:cs typeface="Roboto" panose="02000000000000000000" pitchFamily="2" charset="0"/>
              </a:rPr>
              <a:t>Measures to slow</a:t>
            </a:r>
          </a:p>
          <a:p>
            <a:r>
              <a:rPr lang="en-CA" sz="1200">
                <a:solidFill>
                  <a:schemeClr val="bg1"/>
                </a:solidFill>
                <a:latin typeface="Inter 18pt" panose="020B0604020202020204" charset="0"/>
                <a:ea typeface="Inter 18pt" panose="020B0604020202020204" charset="0"/>
                <a:cs typeface="Roboto" panose="02000000000000000000" pitchFamily="2" charset="0"/>
              </a:rPr>
              <a:t>vehicles and/or reduce</a:t>
            </a:r>
          </a:p>
          <a:p>
            <a:r>
              <a:rPr lang="en-CA" sz="1200">
                <a:solidFill>
                  <a:schemeClr val="bg1"/>
                </a:solidFill>
                <a:latin typeface="Inter 18pt" panose="020B0604020202020204" charset="0"/>
                <a:ea typeface="Inter 18pt" panose="020B0604020202020204" charset="0"/>
                <a:cs typeface="Roboto" panose="02000000000000000000" pitchFamily="2" charset="0"/>
              </a:rPr>
              <a:t>vehicle volumes (traffic calming measures here)</a:t>
            </a:r>
          </a:p>
        </p:txBody>
      </p:sp>
      <p:pic>
        <p:nvPicPr>
          <p:cNvPr id="34" name="Picture 2">
            <a:extLst>
              <a:ext uri="{FF2B5EF4-FFF2-40B4-BE49-F238E27FC236}">
                <a16:creationId xmlns:a16="http://schemas.microsoft.com/office/drawing/2014/main" id="{56C08139-7C31-F296-E247-6D34A3A65FAE}"/>
              </a:ext>
              <a:ext uri="{C183D7F6-B498-43B3-948B-1728B52AA6E4}">
                <adec:decorative xmlns:adec="http://schemas.microsoft.com/office/drawing/2017/decorative" val="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366"/>
          <a:stretch>
            <a:fillRect/>
          </a:stretch>
        </p:blipFill>
        <p:spPr bwMode="auto">
          <a:xfrm>
            <a:off x="5745532" y="3331301"/>
            <a:ext cx="4097206" cy="2723192"/>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a:extLst>
              <a:ext uri="{FF2B5EF4-FFF2-40B4-BE49-F238E27FC236}">
                <a16:creationId xmlns:a16="http://schemas.microsoft.com/office/drawing/2014/main" id="{2D66B5FD-1D8F-C442-0050-1C18EED20E95}"/>
              </a:ext>
            </a:extLst>
          </p:cNvPr>
          <p:cNvSpPr/>
          <p:nvPr/>
        </p:nvSpPr>
        <p:spPr>
          <a:xfrm>
            <a:off x="5745530" y="3111661"/>
            <a:ext cx="4097205" cy="240817"/>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600" noProof="0">
                <a:latin typeface="Inter 18pt" panose="020B0604020202020204" charset="0"/>
                <a:ea typeface="Inter 18pt" panose="020B0604020202020204" charset="0"/>
              </a:rPr>
              <a:t>Shared </a:t>
            </a:r>
            <a:r>
              <a:rPr lang="en-CA" sz="1600">
                <a:latin typeface="Inter 18pt" panose="020B0604020202020204" charset="0"/>
                <a:ea typeface="Inter 18pt" panose="020B0604020202020204" charset="0"/>
              </a:rPr>
              <a:t>Street</a:t>
            </a:r>
            <a:endParaRPr lang="en-CA" sz="1600" noProof="0">
              <a:latin typeface="Inter 18pt" panose="020B0604020202020204" charset="0"/>
              <a:ea typeface="Inter 18pt" panose="020B0604020202020204" charset="0"/>
            </a:endParaRPr>
          </a:p>
        </p:txBody>
      </p:sp>
      <p:cxnSp>
        <p:nvCxnSpPr>
          <p:cNvPr id="40" name="Straight Connector 39">
            <a:extLst>
              <a:ext uri="{FF2B5EF4-FFF2-40B4-BE49-F238E27FC236}">
                <a16:creationId xmlns:a16="http://schemas.microsoft.com/office/drawing/2014/main" id="{A640F4CB-379B-30D4-E9BF-6DEAA22E53D2}"/>
              </a:ext>
              <a:ext uri="{C183D7F6-B498-43B3-948B-1728B52AA6E4}">
                <adec:decorative xmlns:adec="http://schemas.microsoft.com/office/drawing/2017/decorative" val="1"/>
              </a:ext>
            </a:extLst>
          </p:cNvPr>
          <p:cNvCxnSpPr>
            <a:cxnSpLocks/>
            <a:stCxn id="57" idx="2"/>
          </p:cNvCxnSpPr>
          <p:nvPr/>
        </p:nvCxnSpPr>
        <p:spPr>
          <a:xfrm>
            <a:off x="6396644" y="1101325"/>
            <a:ext cx="1378508" cy="774496"/>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7F3DC08-4317-8718-8F3F-A8995FF3CA1D}"/>
              </a:ext>
              <a:ext uri="{C183D7F6-B498-43B3-948B-1728B52AA6E4}">
                <adec:decorative xmlns:adec="http://schemas.microsoft.com/office/drawing/2017/decorative" val="1"/>
              </a:ext>
            </a:extLst>
          </p:cNvPr>
          <p:cNvCxnSpPr>
            <a:cxnSpLocks/>
            <a:stCxn id="57" idx="2"/>
          </p:cNvCxnSpPr>
          <p:nvPr/>
        </p:nvCxnSpPr>
        <p:spPr>
          <a:xfrm>
            <a:off x="6396644" y="1101325"/>
            <a:ext cx="318210" cy="681454"/>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62D394D-F521-75D1-9C34-CDFCA8BD0EFE}"/>
              </a:ext>
              <a:ext uri="{C183D7F6-B498-43B3-948B-1728B52AA6E4}">
                <adec:decorative xmlns:adec="http://schemas.microsoft.com/office/drawing/2017/decorative" val="1"/>
              </a:ext>
            </a:extLst>
          </p:cNvPr>
          <p:cNvCxnSpPr>
            <a:cxnSpLocks/>
          </p:cNvCxnSpPr>
          <p:nvPr/>
        </p:nvCxnSpPr>
        <p:spPr>
          <a:xfrm>
            <a:off x="10017319" y="530484"/>
            <a:ext cx="0" cy="5797032"/>
          </a:xfrm>
          <a:prstGeom prst="straightConnector1">
            <a:avLst/>
          </a:prstGeom>
          <a:ln w="38100">
            <a:solidFill>
              <a:srgbClr val="005799"/>
            </a:solidFill>
            <a:tailEnd type="triangle"/>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29214E4-E29D-6CE3-FAEC-9437556CB809}"/>
              </a:ext>
              <a:ext uri="{C183D7F6-B498-43B3-948B-1728B52AA6E4}">
                <adec:decorative xmlns:adec="http://schemas.microsoft.com/office/drawing/2017/decorative" val="1"/>
              </a:ext>
            </a:extLst>
          </p:cNvPr>
          <p:cNvSpPr/>
          <p:nvPr/>
        </p:nvSpPr>
        <p:spPr>
          <a:xfrm>
            <a:off x="10160499" y="4862223"/>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47" name="Oval 46">
            <a:extLst>
              <a:ext uri="{FF2B5EF4-FFF2-40B4-BE49-F238E27FC236}">
                <a16:creationId xmlns:a16="http://schemas.microsoft.com/office/drawing/2014/main" id="{9ED8E479-3FBE-722F-4305-23D49B5BBF07}"/>
              </a:ext>
              <a:ext uri="{C183D7F6-B498-43B3-948B-1728B52AA6E4}">
                <adec:decorative xmlns:adec="http://schemas.microsoft.com/office/drawing/2017/decorative" val="1"/>
              </a:ext>
            </a:extLst>
          </p:cNvPr>
          <p:cNvSpPr/>
          <p:nvPr/>
        </p:nvSpPr>
        <p:spPr>
          <a:xfrm>
            <a:off x="10152949" y="2318010"/>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cxnSp>
        <p:nvCxnSpPr>
          <p:cNvPr id="48" name="Straight Connector 47">
            <a:extLst>
              <a:ext uri="{FF2B5EF4-FFF2-40B4-BE49-F238E27FC236}">
                <a16:creationId xmlns:a16="http://schemas.microsoft.com/office/drawing/2014/main" id="{C1575A80-7B99-A739-D8C6-418B98312888}"/>
              </a:ext>
              <a:ext uri="{C183D7F6-B498-43B3-948B-1728B52AA6E4}">
                <adec:decorative xmlns:adec="http://schemas.microsoft.com/office/drawing/2017/decorative" val="1"/>
              </a:ext>
            </a:extLst>
          </p:cNvPr>
          <p:cNvCxnSpPr>
            <a:cxnSpLocks/>
          </p:cNvCxnSpPr>
          <p:nvPr/>
        </p:nvCxnSpPr>
        <p:spPr>
          <a:xfrm>
            <a:off x="6426844" y="4249664"/>
            <a:ext cx="495323" cy="694496"/>
          </a:xfrm>
          <a:prstGeom prst="line">
            <a:avLst/>
          </a:prstGeom>
          <a:ln w="57150">
            <a:solidFill>
              <a:srgbClr val="003F8E">
                <a:alpha val="81961"/>
              </a:srgbClr>
            </a:solidFill>
            <a:tailEnd type="oval"/>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2222CCDF-A60F-8F65-439E-1640643ACDBC}"/>
              </a:ext>
              <a:ext uri="{C183D7F6-B498-43B3-948B-1728B52AA6E4}">
                <adec:decorative xmlns:adec="http://schemas.microsoft.com/office/drawing/2017/decorative" val="1"/>
              </a:ext>
            </a:extLst>
          </p:cNvPr>
          <p:cNvSpPr/>
          <p:nvPr/>
        </p:nvSpPr>
        <p:spPr>
          <a:xfrm>
            <a:off x="10155651" y="1378145"/>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56" name="Rectangle 55">
            <a:extLst>
              <a:ext uri="{FF2B5EF4-FFF2-40B4-BE49-F238E27FC236}">
                <a16:creationId xmlns:a16="http://schemas.microsoft.com/office/drawing/2014/main" id="{42CF8951-4870-7307-1443-2F7EC9633AC4}"/>
              </a:ext>
            </a:extLst>
          </p:cNvPr>
          <p:cNvSpPr/>
          <p:nvPr/>
        </p:nvSpPr>
        <p:spPr>
          <a:xfrm>
            <a:off x="5356374" y="3472883"/>
            <a:ext cx="1772282" cy="937084"/>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200">
                <a:solidFill>
                  <a:schemeClr val="bg1"/>
                </a:solidFill>
                <a:latin typeface="Inter 18pt" panose="020B0604020202020204" charset="0"/>
                <a:ea typeface="Inter 18pt" panose="020B0604020202020204" charset="0"/>
                <a:cs typeface="Roboto" panose="02000000000000000000" pitchFamily="2" charset="0"/>
              </a:rPr>
              <a:t>Shared lane with green “sharrows” – a reminder this is a shared lane</a:t>
            </a:r>
          </a:p>
        </p:txBody>
      </p:sp>
      <p:sp>
        <p:nvSpPr>
          <p:cNvPr id="53" name="Rectangle 52">
            <a:extLst>
              <a:ext uri="{FF2B5EF4-FFF2-40B4-BE49-F238E27FC236}">
                <a16:creationId xmlns:a16="http://schemas.microsoft.com/office/drawing/2014/main" id="{90620210-60F4-3128-0849-1030E1BA6F3D}"/>
              </a:ext>
            </a:extLst>
          </p:cNvPr>
          <p:cNvSpPr/>
          <p:nvPr/>
        </p:nvSpPr>
        <p:spPr>
          <a:xfrm>
            <a:off x="8319166" y="4409968"/>
            <a:ext cx="1417417" cy="1508266"/>
          </a:xfrm>
          <a:prstGeom prst="rect">
            <a:avLst/>
          </a:prstGeom>
          <a:solidFill>
            <a:srgbClr val="003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defTabSz="1755648" rtl="0" fontAlgn="base">
              <a:spcBef>
                <a:spcPct val="0"/>
              </a:spcBef>
              <a:spcAft>
                <a:spcPct val="0"/>
              </a:spcAft>
              <a:defRPr kern="1200">
                <a:solidFill>
                  <a:schemeClr val="lt1"/>
                </a:solidFill>
                <a:latin typeface="+mn-lt"/>
                <a:ea typeface="+mn-ea"/>
                <a:cs typeface="+mn-cs"/>
              </a:defRPr>
            </a:lvl1pPr>
            <a:lvl2pPr marL="1755648" algn="l" defTabSz="1755648" rtl="0" fontAlgn="base">
              <a:spcBef>
                <a:spcPct val="0"/>
              </a:spcBef>
              <a:spcAft>
                <a:spcPct val="0"/>
              </a:spcAft>
              <a:defRPr kern="1200">
                <a:solidFill>
                  <a:schemeClr val="lt1"/>
                </a:solidFill>
                <a:latin typeface="+mn-lt"/>
                <a:ea typeface="+mn-ea"/>
                <a:cs typeface="+mn-cs"/>
              </a:defRPr>
            </a:lvl2pPr>
            <a:lvl3pPr marL="3511296" algn="l" defTabSz="1755648" rtl="0" fontAlgn="base">
              <a:spcBef>
                <a:spcPct val="0"/>
              </a:spcBef>
              <a:spcAft>
                <a:spcPct val="0"/>
              </a:spcAft>
              <a:defRPr kern="1200">
                <a:solidFill>
                  <a:schemeClr val="lt1"/>
                </a:solidFill>
                <a:latin typeface="+mn-lt"/>
                <a:ea typeface="+mn-ea"/>
                <a:cs typeface="+mn-cs"/>
              </a:defRPr>
            </a:lvl3pPr>
            <a:lvl4pPr marL="5266944" algn="l" defTabSz="1755648" rtl="0" fontAlgn="base">
              <a:spcBef>
                <a:spcPct val="0"/>
              </a:spcBef>
              <a:spcAft>
                <a:spcPct val="0"/>
              </a:spcAft>
              <a:defRPr kern="1200">
                <a:solidFill>
                  <a:schemeClr val="lt1"/>
                </a:solidFill>
                <a:latin typeface="+mn-lt"/>
                <a:ea typeface="+mn-ea"/>
                <a:cs typeface="+mn-cs"/>
              </a:defRPr>
            </a:lvl4pPr>
            <a:lvl5pPr marL="7022592" algn="l" defTabSz="1755648" rtl="0" fontAlgn="base">
              <a:spcBef>
                <a:spcPct val="0"/>
              </a:spcBef>
              <a:spcAft>
                <a:spcPct val="0"/>
              </a:spcAft>
              <a:defRPr kern="1200">
                <a:solidFill>
                  <a:schemeClr val="lt1"/>
                </a:solidFill>
                <a:latin typeface="+mn-lt"/>
                <a:ea typeface="+mn-ea"/>
                <a:cs typeface="+mn-cs"/>
              </a:defRPr>
            </a:lvl5pPr>
            <a:lvl6pPr marL="8778240" algn="l" defTabSz="1755648" rtl="0" eaLnBrk="1" latinLnBrk="0" hangingPunct="1">
              <a:defRPr kern="1200">
                <a:solidFill>
                  <a:schemeClr val="lt1"/>
                </a:solidFill>
                <a:latin typeface="+mn-lt"/>
                <a:ea typeface="+mn-ea"/>
                <a:cs typeface="+mn-cs"/>
              </a:defRPr>
            </a:lvl6pPr>
            <a:lvl7pPr marL="10533888" algn="l" defTabSz="1755648" rtl="0" eaLnBrk="1" latinLnBrk="0" hangingPunct="1">
              <a:defRPr kern="1200">
                <a:solidFill>
                  <a:schemeClr val="lt1"/>
                </a:solidFill>
                <a:latin typeface="+mn-lt"/>
                <a:ea typeface="+mn-ea"/>
                <a:cs typeface="+mn-cs"/>
              </a:defRPr>
            </a:lvl7pPr>
            <a:lvl8pPr marL="12289536" algn="l" defTabSz="1755648" rtl="0" eaLnBrk="1" latinLnBrk="0" hangingPunct="1">
              <a:defRPr kern="1200">
                <a:solidFill>
                  <a:schemeClr val="lt1"/>
                </a:solidFill>
                <a:latin typeface="+mn-lt"/>
                <a:ea typeface="+mn-ea"/>
                <a:cs typeface="+mn-cs"/>
              </a:defRPr>
            </a:lvl8pPr>
            <a:lvl9pPr marL="14045184" algn="l" defTabSz="1755648" rtl="0" eaLnBrk="1" latinLnBrk="0" hangingPunct="1">
              <a:defRPr kern="1200">
                <a:solidFill>
                  <a:schemeClr val="lt1"/>
                </a:solidFill>
                <a:latin typeface="+mn-lt"/>
                <a:ea typeface="+mn-ea"/>
                <a:cs typeface="+mn-cs"/>
              </a:defRPr>
            </a:lvl9pPr>
          </a:lstStyle>
          <a:p>
            <a:r>
              <a:rPr lang="en-CA" sz="1200">
                <a:solidFill>
                  <a:schemeClr val="bg1"/>
                </a:solidFill>
                <a:latin typeface="Inter 18pt" panose="020B0604020202020204" charset="0"/>
                <a:ea typeface="Inter 18pt" panose="020B0604020202020204" charset="0"/>
                <a:cs typeface="Roboto" panose="02000000000000000000" pitchFamily="2" charset="0"/>
              </a:rPr>
              <a:t>Unless otherwise restricted, cyclists are permitted on all roadways, regardless of signage.</a:t>
            </a:r>
          </a:p>
        </p:txBody>
      </p:sp>
      <p:sp>
        <p:nvSpPr>
          <p:cNvPr id="55" name="Oval 54">
            <a:extLst>
              <a:ext uri="{FF2B5EF4-FFF2-40B4-BE49-F238E27FC236}">
                <a16:creationId xmlns:a16="http://schemas.microsoft.com/office/drawing/2014/main" id="{8D5E4ED3-9882-56D1-00FE-07D758849668}"/>
              </a:ext>
              <a:ext uri="{C183D7F6-B498-43B3-948B-1728B52AA6E4}">
                <adec:decorative xmlns:adec="http://schemas.microsoft.com/office/drawing/2017/decorative" val="1"/>
              </a:ext>
            </a:extLst>
          </p:cNvPr>
          <p:cNvSpPr/>
          <p:nvPr/>
        </p:nvSpPr>
        <p:spPr>
          <a:xfrm>
            <a:off x="10152949" y="4006590"/>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17" name="TextBox 16">
            <a:extLst>
              <a:ext uri="{FF2B5EF4-FFF2-40B4-BE49-F238E27FC236}">
                <a16:creationId xmlns:a16="http://schemas.microsoft.com/office/drawing/2014/main" id="{4B60206F-8A1B-92E1-4CCC-88E4D2A52E2C}"/>
              </a:ext>
              <a:ext uri="{C183D7F6-B498-43B3-948B-1728B52AA6E4}">
                <adec:decorative xmlns:adec="http://schemas.microsoft.com/office/drawing/2017/decorative" val="1"/>
              </a:ext>
            </a:extLst>
          </p:cNvPr>
          <p:cNvSpPr txBox="1"/>
          <p:nvPr/>
        </p:nvSpPr>
        <p:spPr>
          <a:xfrm>
            <a:off x="9997142" y="197364"/>
            <a:ext cx="1784081" cy="333120"/>
          </a:xfrm>
          <a:prstGeom prst="rect">
            <a:avLst/>
          </a:prstGeom>
          <a:ln>
            <a:solidFill>
              <a:srgbClr val="03045E"/>
            </a:solidFill>
          </a:ln>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More Protection</a:t>
            </a:r>
          </a:p>
        </p:txBody>
      </p:sp>
      <p:sp>
        <p:nvSpPr>
          <p:cNvPr id="51" name="TextBox 50">
            <a:extLst>
              <a:ext uri="{FF2B5EF4-FFF2-40B4-BE49-F238E27FC236}">
                <a16:creationId xmlns:a16="http://schemas.microsoft.com/office/drawing/2014/main" id="{ECF4F3CA-5FC9-1A9D-4FD9-ED8680B99367}"/>
              </a:ext>
              <a:ext uri="{C183D7F6-B498-43B3-948B-1728B52AA6E4}">
                <adec:decorative xmlns:adec="http://schemas.microsoft.com/office/drawing/2017/decorative" val="1"/>
              </a:ext>
            </a:extLst>
          </p:cNvPr>
          <p:cNvSpPr txBox="1"/>
          <p:nvPr/>
        </p:nvSpPr>
        <p:spPr>
          <a:xfrm>
            <a:off x="10371880" y="658667"/>
            <a:ext cx="1654830" cy="779161"/>
          </a:xfrm>
          <a:prstGeom prst="rect">
            <a:avLst/>
          </a:prstGeom>
        </p:spPr>
        <p:txBody>
          <a:bodyPr vert="horz" wrap="square" lIns="91440" tIns="45720" rIns="91440" bIns="45720" rtlCol="0" anchor="t">
            <a:noAutofit/>
          </a:bodyPr>
          <a:lstStyle/>
          <a:p>
            <a:pPr>
              <a:lnSpc>
                <a:spcPct val="120000"/>
              </a:lnSpc>
            </a:pPr>
            <a:r>
              <a:rPr lang="en-CA" sz="1400" b="1">
                <a:solidFill>
                  <a:srgbClr val="003F8E"/>
                </a:solidFill>
                <a:latin typeface="Inter 18pt" panose="020B0604020202020204" charset="0"/>
                <a:ea typeface="Inter 18pt" panose="020B0604020202020204" charset="0"/>
              </a:rPr>
              <a:t>Shared space (no separation)</a:t>
            </a:r>
            <a:endParaRPr lang="en-CA" sz="1400" b="1" noProof="0">
              <a:solidFill>
                <a:srgbClr val="003F8E"/>
              </a:solidFill>
              <a:latin typeface="Inter 18pt" panose="020B0604020202020204" charset="0"/>
              <a:ea typeface="Inter 18pt" panose="020B0604020202020204" charset="0"/>
            </a:endParaRPr>
          </a:p>
        </p:txBody>
      </p:sp>
      <p:sp>
        <p:nvSpPr>
          <p:cNvPr id="50" name="TextBox 49">
            <a:extLst>
              <a:ext uri="{FF2B5EF4-FFF2-40B4-BE49-F238E27FC236}">
                <a16:creationId xmlns:a16="http://schemas.microsoft.com/office/drawing/2014/main" id="{BFA7E1AA-4EFE-3471-733F-8FB576883071}"/>
              </a:ext>
              <a:ext uri="{C183D7F6-B498-43B3-948B-1728B52AA6E4}">
                <adec:decorative xmlns:adec="http://schemas.microsoft.com/office/drawing/2017/decorative" val="1"/>
              </a:ext>
            </a:extLst>
          </p:cNvPr>
          <p:cNvSpPr txBox="1"/>
          <p:nvPr/>
        </p:nvSpPr>
        <p:spPr>
          <a:xfrm>
            <a:off x="10371880" y="1288632"/>
            <a:ext cx="2010447" cy="779161"/>
          </a:xfrm>
          <a:prstGeom prst="rect">
            <a:avLst/>
          </a:prstGeom>
        </p:spPr>
        <p:txBody>
          <a:bodyPr vert="horz" wrap="square" lIns="91440" tIns="45720" rIns="91440" bIns="45720" rtlCol="0" anchor="t">
            <a:noAutofit/>
          </a:bodyPr>
          <a:lstStyle/>
          <a:p>
            <a:pPr>
              <a:lnSpc>
                <a:spcPct val="120000"/>
              </a:lnSpc>
            </a:pPr>
            <a:r>
              <a:rPr lang="en-CA" sz="1400" b="1">
                <a:solidFill>
                  <a:srgbClr val="003F8E"/>
                </a:solidFill>
                <a:latin typeface="Inter 18pt" panose="020B0604020202020204" charset="0"/>
                <a:ea typeface="Inter 18pt" panose="020B0604020202020204" charset="0"/>
              </a:rPr>
              <a:t>Prioritize bicycle movement &gt; vehicles</a:t>
            </a:r>
            <a:endParaRPr lang="en-CA" sz="1400" b="1" noProof="0">
              <a:solidFill>
                <a:srgbClr val="003F8E"/>
              </a:solidFill>
              <a:latin typeface="Inter 18pt" panose="020B0604020202020204" charset="0"/>
              <a:ea typeface="Inter 18pt" panose="020B0604020202020204" charset="0"/>
            </a:endParaRPr>
          </a:p>
        </p:txBody>
      </p:sp>
      <p:sp>
        <p:nvSpPr>
          <p:cNvPr id="44" name="TextBox 43">
            <a:extLst>
              <a:ext uri="{FF2B5EF4-FFF2-40B4-BE49-F238E27FC236}">
                <a16:creationId xmlns:a16="http://schemas.microsoft.com/office/drawing/2014/main" id="{15F38576-BE8F-B4A1-BFB4-AD852DB56A46}"/>
              </a:ext>
              <a:ext uri="{C183D7F6-B498-43B3-948B-1728B52AA6E4}">
                <adec:decorative xmlns:adec="http://schemas.microsoft.com/office/drawing/2017/decorative" val="1"/>
              </a:ext>
            </a:extLst>
          </p:cNvPr>
          <p:cNvSpPr txBox="1"/>
          <p:nvPr/>
        </p:nvSpPr>
        <p:spPr>
          <a:xfrm>
            <a:off x="10371880" y="2229362"/>
            <a:ext cx="1654831" cy="779161"/>
          </a:xfrm>
          <a:prstGeom prst="rect">
            <a:avLst/>
          </a:prstGeom>
        </p:spPr>
        <p:txBody>
          <a:bodyPr vert="horz" wrap="square" lIns="91440" tIns="45720" rIns="91440" bIns="45720" rtlCol="0" anchor="t">
            <a:noAutofit/>
          </a:bodyPr>
          <a:lstStyle/>
          <a:p>
            <a:pPr>
              <a:lnSpc>
                <a:spcPct val="120000"/>
              </a:lnSpc>
            </a:pPr>
            <a:r>
              <a:rPr lang="en-CA" sz="1400" b="1">
                <a:solidFill>
                  <a:srgbClr val="003F8E"/>
                </a:solidFill>
                <a:latin typeface="Inter 18pt" panose="020B0604020202020204" charset="0"/>
                <a:ea typeface="Inter 18pt" panose="020B0604020202020204" charset="0"/>
              </a:rPr>
              <a:t>Low/Reduced </a:t>
            </a:r>
            <a:r>
              <a:rPr lang="en-CA" sz="1400" b="1" noProof="0">
                <a:solidFill>
                  <a:srgbClr val="003F8E"/>
                </a:solidFill>
                <a:latin typeface="Inter 18pt" panose="020B0604020202020204" charset="0"/>
                <a:ea typeface="Inter 18pt" panose="020B0604020202020204" charset="0"/>
              </a:rPr>
              <a:t>Traffic Volumes + Speed</a:t>
            </a:r>
          </a:p>
        </p:txBody>
      </p:sp>
      <p:sp>
        <p:nvSpPr>
          <p:cNvPr id="43" name="TextBox 42">
            <a:extLst>
              <a:ext uri="{FF2B5EF4-FFF2-40B4-BE49-F238E27FC236}">
                <a16:creationId xmlns:a16="http://schemas.microsoft.com/office/drawing/2014/main" id="{EEB10D39-C65E-2C33-030F-8ABBE25C75B4}"/>
              </a:ext>
              <a:ext uri="{C183D7F6-B498-43B3-948B-1728B52AA6E4}">
                <adec:decorative xmlns:adec="http://schemas.microsoft.com/office/drawing/2017/decorative" val="1"/>
              </a:ext>
            </a:extLst>
          </p:cNvPr>
          <p:cNvSpPr txBox="1"/>
          <p:nvPr/>
        </p:nvSpPr>
        <p:spPr>
          <a:xfrm>
            <a:off x="10357607" y="3915867"/>
            <a:ext cx="1834392" cy="779161"/>
          </a:xfrm>
          <a:prstGeom prst="rect">
            <a:avLst/>
          </a:prstGeom>
        </p:spPr>
        <p:txBody>
          <a:bodyPr vert="horz" wrap="square" lIns="91440" tIns="45720" rIns="91440" bIns="45720" rtlCol="0" anchor="t">
            <a:noAutofit/>
          </a:bodyPr>
          <a:lstStyle/>
          <a:p>
            <a:pPr>
              <a:lnSpc>
                <a:spcPct val="120000"/>
              </a:lnSpc>
            </a:pPr>
            <a:r>
              <a:rPr lang="en-CA" sz="1400" b="1">
                <a:solidFill>
                  <a:srgbClr val="003F8E"/>
                </a:solidFill>
                <a:latin typeface="Inter 18pt" panose="020B0604020202020204" charset="0"/>
                <a:ea typeface="Inter 18pt" panose="020B0604020202020204" charset="0"/>
              </a:rPr>
              <a:t>Low</a:t>
            </a:r>
            <a:r>
              <a:rPr lang="en-CA" sz="1400" b="1" noProof="0">
                <a:solidFill>
                  <a:srgbClr val="003F8E"/>
                </a:solidFill>
                <a:latin typeface="Inter 18pt" panose="020B0604020202020204" charset="0"/>
                <a:ea typeface="Inter 18pt" panose="020B0604020202020204" charset="0"/>
              </a:rPr>
              <a:t> Traffic Volumes + Speed and or residential </a:t>
            </a:r>
          </a:p>
        </p:txBody>
      </p:sp>
      <p:sp>
        <p:nvSpPr>
          <p:cNvPr id="54" name="TextBox 53">
            <a:extLst>
              <a:ext uri="{FF2B5EF4-FFF2-40B4-BE49-F238E27FC236}">
                <a16:creationId xmlns:a16="http://schemas.microsoft.com/office/drawing/2014/main" id="{C88148F0-46A9-C54C-007D-0554D640C664}"/>
              </a:ext>
              <a:ext uri="{C183D7F6-B498-43B3-948B-1728B52AA6E4}">
                <adec:decorative xmlns:adec="http://schemas.microsoft.com/office/drawing/2017/decorative" val="1"/>
              </a:ext>
            </a:extLst>
          </p:cNvPr>
          <p:cNvSpPr txBox="1"/>
          <p:nvPr/>
        </p:nvSpPr>
        <p:spPr>
          <a:xfrm>
            <a:off x="10357605" y="4763547"/>
            <a:ext cx="1843797" cy="779161"/>
          </a:xfrm>
          <a:prstGeom prst="rect">
            <a:avLst/>
          </a:prstGeom>
        </p:spPr>
        <p:txBody>
          <a:bodyPr vert="horz" wrap="square" lIns="91440" tIns="45720" rIns="91440" bIns="45720" rtlCol="0" anchor="t">
            <a:noAutofit/>
          </a:bodyPr>
          <a:lstStyle/>
          <a:p>
            <a:pPr>
              <a:lnSpc>
                <a:spcPct val="120000"/>
              </a:lnSpc>
            </a:pPr>
            <a:r>
              <a:rPr lang="en-CA" sz="1400" b="1">
                <a:solidFill>
                  <a:srgbClr val="003F8E"/>
                </a:solidFill>
                <a:latin typeface="Inter 18pt" panose="020B0604020202020204" charset="0"/>
                <a:ea typeface="Inter 18pt" panose="020B0604020202020204" charset="0"/>
              </a:rPr>
              <a:t>Cyclists ride on the right of travel lane, unless space compromised  </a:t>
            </a:r>
            <a:endParaRPr lang="en-CA" sz="1400" b="1" noProof="0">
              <a:solidFill>
                <a:srgbClr val="003F8E"/>
              </a:solidFill>
              <a:latin typeface="Inter 18pt" panose="020B0604020202020204" charset="0"/>
              <a:ea typeface="Inter 18pt" panose="020B0604020202020204" charset="0"/>
            </a:endParaRPr>
          </a:p>
        </p:txBody>
      </p:sp>
      <p:sp>
        <p:nvSpPr>
          <p:cNvPr id="18" name="TextBox 17">
            <a:extLst>
              <a:ext uri="{FF2B5EF4-FFF2-40B4-BE49-F238E27FC236}">
                <a16:creationId xmlns:a16="http://schemas.microsoft.com/office/drawing/2014/main" id="{4700B197-474E-1308-9347-980223AB32DB}"/>
              </a:ext>
              <a:ext uri="{C183D7F6-B498-43B3-948B-1728B52AA6E4}">
                <adec:decorative xmlns:adec="http://schemas.microsoft.com/office/drawing/2017/decorative" val="1"/>
              </a:ext>
            </a:extLst>
          </p:cNvPr>
          <p:cNvSpPr txBox="1"/>
          <p:nvPr/>
        </p:nvSpPr>
        <p:spPr>
          <a:xfrm>
            <a:off x="9725592" y="6351130"/>
            <a:ext cx="1784081" cy="333120"/>
          </a:xfrm>
          <a:prstGeom prst="rect">
            <a:avLst/>
          </a:prstGeom>
          <a:ln>
            <a:solidFill>
              <a:srgbClr val="03045E"/>
            </a:solidFill>
          </a:ln>
        </p:spPr>
        <p:txBody>
          <a:bodyPr vert="horz" wrap="square" lIns="91440" tIns="45720" rIns="91440" bIns="45720" rtlCol="0" anchor="t">
            <a:noAutofit/>
          </a:bodyPr>
          <a:lstStyle/>
          <a:p>
            <a:pPr>
              <a:lnSpc>
                <a:spcPct val="120000"/>
              </a:lnSpc>
            </a:pPr>
            <a:r>
              <a:rPr lang="en-CA" sz="1600" b="1" noProof="0">
                <a:solidFill>
                  <a:srgbClr val="005799"/>
                </a:solidFill>
                <a:latin typeface="Inter 18pt" panose="020B0604020202020204" charset="0"/>
                <a:ea typeface="Inter 18pt" panose="020B0604020202020204" charset="0"/>
              </a:rPr>
              <a:t>Less Protection</a:t>
            </a:r>
          </a:p>
        </p:txBody>
      </p:sp>
      <p:sp>
        <p:nvSpPr>
          <p:cNvPr id="5" name="TextBox 4">
            <a:extLst>
              <a:ext uri="{FF2B5EF4-FFF2-40B4-BE49-F238E27FC236}">
                <a16:creationId xmlns:a16="http://schemas.microsoft.com/office/drawing/2014/main" id="{73999E4C-D7BA-0C43-3EF8-1F2D464C2404}"/>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12</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2" name="Oval 1">
            <a:extLst>
              <a:ext uri="{FF2B5EF4-FFF2-40B4-BE49-F238E27FC236}">
                <a16:creationId xmlns:a16="http://schemas.microsoft.com/office/drawing/2014/main" id="{50A0DC64-D304-3D3F-8392-48A0B4215214}"/>
              </a:ext>
              <a:ext uri="{C183D7F6-B498-43B3-948B-1728B52AA6E4}">
                <adec:decorative xmlns:adec="http://schemas.microsoft.com/office/drawing/2017/decorative" val="1"/>
              </a:ext>
            </a:extLst>
          </p:cNvPr>
          <p:cNvSpPr/>
          <p:nvPr/>
        </p:nvSpPr>
        <p:spPr>
          <a:xfrm>
            <a:off x="10160498" y="758083"/>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
        <p:nvSpPr>
          <p:cNvPr id="3" name="TextBox 2">
            <a:extLst>
              <a:ext uri="{FF2B5EF4-FFF2-40B4-BE49-F238E27FC236}">
                <a16:creationId xmlns:a16="http://schemas.microsoft.com/office/drawing/2014/main" id="{F2E8BCEA-D34A-C6E0-A293-20BAF652AC39}"/>
              </a:ext>
              <a:ext uri="{C183D7F6-B498-43B3-948B-1728B52AA6E4}">
                <adec:decorative xmlns:adec="http://schemas.microsoft.com/office/drawing/2017/decorative" val="1"/>
              </a:ext>
            </a:extLst>
          </p:cNvPr>
          <p:cNvSpPr txBox="1"/>
          <p:nvPr/>
        </p:nvSpPr>
        <p:spPr>
          <a:xfrm>
            <a:off x="10371880" y="3287771"/>
            <a:ext cx="1654830" cy="779161"/>
          </a:xfrm>
          <a:prstGeom prst="rect">
            <a:avLst/>
          </a:prstGeom>
        </p:spPr>
        <p:txBody>
          <a:bodyPr vert="horz" wrap="square" lIns="91440" tIns="45720" rIns="91440" bIns="45720" rtlCol="0" anchor="t">
            <a:noAutofit/>
          </a:bodyPr>
          <a:lstStyle/>
          <a:p>
            <a:pPr>
              <a:lnSpc>
                <a:spcPct val="120000"/>
              </a:lnSpc>
            </a:pPr>
            <a:r>
              <a:rPr lang="en-CA" sz="1400" b="1">
                <a:solidFill>
                  <a:srgbClr val="003F8E"/>
                </a:solidFill>
                <a:latin typeface="Inter 18pt" panose="020B0604020202020204" charset="0"/>
                <a:ea typeface="Inter 18pt" panose="020B0604020202020204" charset="0"/>
              </a:rPr>
              <a:t>Shared space (no separation)</a:t>
            </a:r>
            <a:endParaRPr lang="en-CA" sz="1400" b="1" noProof="0">
              <a:solidFill>
                <a:srgbClr val="003F8E"/>
              </a:solidFill>
              <a:latin typeface="Inter 18pt" panose="020B0604020202020204" charset="0"/>
              <a:ea typeface="Inter 18pt" panose="020B0604020202020204" charset="0"/>
            </a:endParaRPr>
          </a:p>
        </p:txBody>
      </p:sp>
      <p:sp>
        <p:nvSpPr>
          <p:cNvPr id="6" name="Oval 5">
            <a:extLst>
              <a:ext uri="{FF2B5EF4-FFF2-40B4-BE49-F238E27FC236}">
                <a16:creationId xmlns:a16="http://schemas.microsoft.com/office/drawing/2014/main" id="{39A57E6C-4F30-6A4B-5F94-612B7B4E3DDD}"/>
              </a:ext>
              <a:ext uri="{C183D7F6-B498-43B3-948B-1728B52AA6E4}">
                <adec:decorative xmlns:adec="http://schemas.microsoft.com/office/drawing/2017/decorative" val="1"/>
              </a:ext>
            </a:extLst>
          </p:cNvPr>
          <p:cNvSpPr/>
          <p:nvPr/>
        </p:nvSpPr>
        <p:spPr>
          <a:xfrm>
            <a:off x="10160498" y="3387187"/>
            <a:ext cx="184409" cy="184409"/>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Inter 18pt" panose="020B0604020202020204" charset="0"/>
              <a:ea typeface="Inter 18pt" panose="020B0604020202020204" charset="0"/>
            </a:endParaRPr>
          </a:p>
        </p:txBody>
      </p:sp>
    </p:spTree>
    <p:extLst>
      <p:ext uri="{BB962C8B-B14F-4D97-AF65-F5344CB8AC3E}">
        <p14:creationId xmlns:p14="http://schemas.microsoft.com/office/powerpoint/2010/main" val="659282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921E0-E7D6-1258-F2B4-DF702D84C0E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5F50C25-BD25-2562-506A-FD0D9C100540}"/>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6C8A4F8-F0CE-06DC-D7CA-28C91B4A5EF5}"/>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E7D18428-B334-EBAD-E81C-3C8F4A1FD8E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9053EBFE-7F84-4708-782A-958E01C8F66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33F122D4-689B-9D84-F334-77F9E979CAE2}"/>
              </a:ext>
            </a:extLst>
          </p:cNvPr>
          <p:cNvSpPr txBox="1">
            <a:spLocks noGrp="1"/>
          </p:cNvSpPr>
          <p:nvPr>
            <p:ph type="title" idx="4294967295"/>
          </p:nvPr>
        </p:nvSpPr>
        <p:spPr>
          <a:xfrm>
            <a:off x="726140" y="1686430"/>
            <a:ext cx="673654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Proposed AT Facility Types</a:t>
            </a:r>
          </a:p>
        </p:txBody>
      </p:sp>
      <p:graphicFrame>
        <p:nvGraphicFramePr>
          <p:cNvPr id="2" name="Table 1">
            <a:extLst>
              <a:ext uri="{FF2B5EF4-FFF2-40B4-BE49-F238E27FC236}">
                <a16:creationId xmlns:a16="http://schemas.microsoft.com/office/drawing/2014/main" id="{5F639FD9-3796-6346-E145-098B393DD18A}"/>
              </a:ext>
            </a:extLst>
          </p:cNvPr>
          <p:cNvGraphicFramePr>
            <a:graphicFrameLocks noGrp="1"/>
          </p:cNvGraphicFramePr>
          <p:nvPr>
            <p:extLst>
              <p:ext uri="{D42A27DB-BD31-4B8C-83A1-F6EECF244321}">
                <p14:modId xmlns:p14="http://schemas.microsoft.com/office/powerpoint/2010/main" val="227784057"/>
              </p:ext>
            </p:extLst>
          </p:nvPr>
        </p:nvGraphicFramePr>
        <p:xfrm>
          <a:off x="1704959" y="2590279"/>
          <a:ext cx="8599469" cy="2940607"/>
        </p:xfrm>
        <a:graphic>
          <a:graphicData uri="http://schemas.openxmlformats.org/drawingml/2006/table">
            <a:tbl>
              <a:tblPr firstRow="1">
                <a:tableStyleId>{793D81CF-94F2-401A-BA57-92F5A7B2D0C5}</a:tableStyleId>
              </a:tblPr>
              <a:tblGrid>
                <a:gridCol w="6301255">
                  <a:extLst>
                    <a:ext uri="{9D8B030D-6E8A-4147-A177-3AD203B41FA5}">
                      <a16:colId xmlns:a16="http://schemas.microsoft.com/office/drawing/2014/main" val="285977199"/>
                    </a:ext>
                  </a:extLst>
                </a:gridCol>
                <a:gridCol w="2298214">
                  <a:extLst>
                    <a:ext uri="{9D8B030D-6E8A-4147-A177-3AD203B41FA5}">
                      <a16:colId xmlns:a16="http://schemas.microsoft.com/office/drawing/2014/main" val="309477286"/>
                    </a:ext>
                  </a:extLst>
                </a:gridCol>
              </a:tblGrid>
              <a:tr h="388895">
                <a:tc>
                  <a:txBody>
                    <a:bodyPr/>
                    <a:lstStyle/>
                    <a:p>
                      <a:pPr algn="ctr" fontAlgn="b"/>
                      <a:r>
                        <a:rPr lang="en-CA" sz="2000" u="none" strike="noStrike" noProof="0">
                          <a:effectLst/>
                          <a:latin typeface="Inter 18pt" panose="020B0604020202020204" charset="0"/>
                          <a:ea typeface="Inter 18pt" panose="020B0604020202020204" charset="0"/>
                        </a:rPr>
                        <a:t>Facility Type</a:t>
                      </a:r>
                      <a:endParaRPr lang="en-CA" sz="2000" b="1" i="0" u="none" strike="noStrike" noProof="0">
                        <a:solidFill>
                          <a:srgbClr val="FFFFFF"/>
                        </a:solidFill>
                        <a:effectLst/>
                        <a:latin typeface="Inter 18pt" panose="020B0604020202020204" charset="0"/>
                        <a:ea typeface="Inter 18pt" panose="020B0604020202020204" charset="0"/>
                      </a:endParaRPr>
                    </a:p>
                  </a:txBody>
                  <a:tcPr marL="9525" marR="9525" marT="9525" marB="0" anchor="b">
                    <a:solidFill>
                      <a:srgbClr val="003F8E"/>
                    </a:solidFill>
                  </a:tcPr>
                </a:tc>
                <a:tc>
                  <a:txBody>
                    <a:bodyPr/>
                    <a:lstStyle/>
                    <a:p>
                      <a:pPr algn="ctr" fontAlgn="b"/>
                      <a:r>
                        <a:rPr lang="en-CA" sz="2000" u="none" strike="noStrike" noProof="0">
                          <a:effectLst/>
                          <a:latin typeface="Inter 18pt" panose="020B0604020202020204" charset="0"/>
                          <a:ea typeface="Inter 18pt" panose="020B0604020202020204" charset="0"/>
                        </a:rPr>
                        <a:t>Total Length</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solidFill>
                      <a:srgbClr val="003F8E"/>
                    </a:solidFill>
                  </a:tcPr>
                </a:tc>
                <a:extLst>
                  <a:ext uri="{0D108BD9-81ED-4DB2-BD59-A6C34878D82A}">
                    <a16:rowId xmlns:a16="http://schemas.microsoft.com/office/drawing/2014/main" val="110267906"/>
                  </a:ext>
                </a:extLst>
              </a:tr>
              <a:tr h="317360">
                <a:tc>
                  <a:txBody>
                    <a:bodyPr/>
                    <a:lstStyle/>
                    <a:p>
                      <a:pPr algn="ctr" fontAlgn="b"/>
                      <a:r>
                        <a:rPr lang="en-CA" sz="2000" u="none" strike="noStrike" noProof="0">
                          <a:effectLst/>
                          <a:latin typeface="Inter 18pt" panose="020B0604020202020204" charset="0"/>
                          <a:ea typeface="Inter 18pt" panose="020B0604020202020204" charset="0"/>
                        </a:rPr>
                        <a:t>Bike Lane</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20.5</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3399195210"/>
                  </a:ext>
                </a:extLst>
              </a:tr>
              <a:tr h="317360">
                <a:tc>
                  <a:txBody>
                    <a:bodyPr/>
                    <a:lstStyle/>
                    <a:p>
                      <a:pPr algn="ctr" fontAlgn="b"/>
                      <a:r>
                        <a:rPr lang="en-CA" sz="2000" u="none" strike="noStrike" noProof="0">
                          <a:effectLst/>
                          <a:latin typeface="Inter 18pt" panose="020B0604020202020204" charset="0"/>
                          <a:ea typeface="Inter 18pt" panose="020B0604020202020204" charset="0"/>
                        </a:rPr>
                        <a:t>Cycle Tracks</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2.1</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2207505569"/>
                  </a:ext>
                </a:extLst>
              </a:tr>
              <a:tr h="317360">
                <a:tc>
                  <a:txBody>
                    <a:bodyPr/>
                    <a:lstStyle/>
                    <a:p>
                      <a:pPr algn="ctr" fontAlgn="b"/>
                      <a:r>
                        <a:rPr lang="en-CA" sz="2000" u="none" strike="noStrike" noProof="0">
                          <a:effectLst/>
                          <a:latin typeface="Inter 18pt" panose="020B0604020202020204" charset="0"/>
                          <a:ea typeface="Inter 18pt" panose="020B0604020202020204" charset="0"/>
                        </a:rPr>
                        <a:t>Greenway</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38.8</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1329457456"/>
                  </a:ext>
                </a:extLst>
              </a:tr>
              <a:tr h="317360">
                <a:tc>
                  <a:txBody>
                    <a:bodyPr/>
                    <a:lstStyle/>
                    <a:p>
                      <a:pPr algn="ctr" fontAlgn="b"/>
                      <a:r>
                        <a:rPr lang="en-CA" sz="2000" u="none" strike="noStrike" noProof="0">
                          <a:effectLst/>
                          <a:latin typeface="Inter 18pt" panose="020B0604020202020204" charset="0"/>
                          <a:ea typeface="Inter 18pt" panose="020B0604020202020204" charset="0"/>
                        </a:rPr>
                        <a:t>Multi-use Path</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14.3</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2714128292"/>
                  </a:ext>
                </a:extLst>
              </a:tr>
              <a:tr h="317360">
                <a:tc>
                  <a:txBody>
                    <a:bodyPr/>
                    <a:lstStyle/>
                    <a:p>
                      <a:pPr algn="ctr" fontAlgn="b"/>
                      <a:r>
                        <a:rPr lang="en-CA" sz="2000" u="none" strike="noStrike" noProof="0">
                          <a:effectLst/>
                          <a:latin typeface="Inter 18pt" panose="020B0604020202020204" charset="0"/>
                          <a:ea typeface="Inter 18pt" panose="020B0604020202020204" charset="0"/>
                        </a:rPr>
                        <a:t>Multi-use Trail</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38.7</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287515920"/>
                  </a:ext>
                </a:extLst>
              </a:tr>
              <a:tr h="228412">
                <a:tc>
                  <a:txBody>
                    <a:bodyPr/>
                    <a:lstStyle/>
                    <a:p>
                      <a:pPr algn="ctr" fontAlgn="b"/>
                      <a:r>
                        <a:rPr lang="en-CA" sz="2000" u="none" strike="noStrike" noProof="0">
                          <a:effectLst/>
                          <a:latin typeface="Inter 18pt" panose="020B0604020202020204" charset="0"/>
                          <a:ea typeface="Inter 18pt" panose="020B0604020202020204" charset="0"/>
                        </a:rPr>
                        <a:t>Separated Bike Lanes/Cycle Tracks</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41.5</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4260999429"/>
                  </a:ext>
                </a:extLst>
              </a:tr>
              <a:tr h="317360">
                <a:tc>
                  <a:txBody>
                    <a:bodyPr/>
                    <a:lstStyle/>
                    <a:p>
                      <a:pPr algn="ctr" fontAlgn="b"/>
                      <a:r>
                        <a:rPr lang="en-CA" sz="2000" u="none" strike="noStrike" noProof="0">
                          <a:effectLst/>
                          <a:latin typeface="Inter 18pt" panose="020B0604020202020204" charset="0"/>
                          <a:ea typeface="Inter 18pt" panose="020B0604020202020204" charset="0"/>
                        </a:rPr>
                        <a:t>Shared Roadway</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2.3</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3999132404"/>
                  </a:ext>
                </a:extLst>
              </a:tr>
              <a:tr h="333227">
                <a:tc>
                  <a:txBody>
                    <a:bodyPr/>
                    <a:lstStyle/>
                    <a:p>
                      <a:pPr algn="ctr" fontAlgn="b"/>
                      <a:r>
                        <a:rPr lang="en-CA" sz="2000" u="none" strike="noStrike" noProof="0">
                          <a:effectLst/>
                          <a:latin typeface="Inter 18pt" panose="020B0604020202020204" charset="0"/>
                          <a:ea typeface="Inter 18pt" panose="020B0604020202020204" charset="0"/>
                        </a:rPr>
                        <a:t>Total</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tc>
                  <a:txBody>
                    <a:bodyPr/>
                    <a:lstStyle/>
                    <a:p>
                      <a:pPr algn="ctr" fontAlgn="b"/>
                      <a:r>
                        <a:rPr lang="en-CA" sz="2000" u="none" strike="noStrike" noProof="0">
                          <a:effectLst/>
                          <a:latin typeface="Inter 18pt" panose="020B0604020202020204" charset="0"/>
                          <a:ea typeface="Inter 18pt" panose="020B0604020202020204" charset="0"/>
                        </a:rPr>
                        <a:t>158.2</a:t>
                      </a:r>
                      <a:endParaRPr lang="en-CA" sz="2000" b="0" i="0" u="none" strike="noStrike" noProof="0">
                        <a:solidFill>
                          <a:srgbClr val="000000"/>
                        </a:solidFill>
                        <a:effectLst/>
                        <a:latin typeface="Inter 18pt" panose="020B0604020202020204" charset="0"/>
                        <a:ea typeface="Inter 18pt" panose="020B0604020202020204" charset="0"/>
                      </a:endParaRPr>
                    </a:p>
                  </a:txBody>
                  <a:tcPr marL="9525" marR="9525" marT="9525" marB="0" anchor="b"/>
                </a:tc>
                <a:extLst>
                  <a:ext uri="{0D108BD9-81ED-4DB2-BD59-A6C34878D82A}">
                    <a16:rowId xmlns:a16="http://schemas.microsoft.com/office/drawing/2014/main" val="2260338838"/>
                  </a:ext>
                </a:extLst>
              </a:tr>
            </a:tbl>
          </a:graphicData>
        </a:graphic>
      </p:graphicFrame>
      <p:sp>
        <p:nvSpPr>
          <p:cNvPr id="5" name="TextBox 4">
            <a:extLst>
              <a:ext uri="{FF2B5EF4-FFF2-40B4-BE49-F238E27FC236}">
                <a16:creationId xmlns:a16="http://schemas.microsoft.com/office/drawing/2014/main" id="{744D3610-2DB6-7489-EBE7-64BEB851753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13</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92930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8EA90C-E06F-A2C1-BB30-17FDBCF35114}"/>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34891A1-829C-3AAA-C432-D51E236DC456}"/>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18279B40-DD48-4D40-529E-CDE0E16FF62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842B6876-5402-B4A2-1114-6AE6B80A3A9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5F0AE4E1-D4AA-FE3A-C59A-ECAB38959541}"/>
              </a:ext>
            </a:extLst>
          </p:cNvPr>
          <p:cNvSpPr>
            <a:spLocks noGrp="1"/>
          </p:cNvSpPr>
          <p:nvPr>
            <p:ph type="title"/>
          </p:nvPr>
        </p:nvSpPr>
        <p:spPr>
          <a:xfrm>
            <a:off x="838200" y="-519764"/>
            <a:ext cx="2732773" cy="519764"/>
          </a:xfrm>
        </p:spPr>
        <p:txBody>
          <a:bodyPr vert="horz" lIns="91440" tIns="45720" rIns="91440" bIns="45720" rtlCol="0" anchor="b">
            <a:normAutofit/>
          </a:bodyPr>
          <a:lstStyle/>
          <a:p>
            <a:r>
              <a:rPr lang="en-CA" sz="1800"/>
              <a:t>Facility Types – Urban Area</a:t>
            </a:r>
          </a:p>
        </p:txBody>
      </p:sp>
      <p:pic>
        <p:nvPicPr>
          <p:cNvPr id="3" name="Picture 2">
            <a:extLst>
              <a:ext uri="{FF2B5EF4-FFF2-40B4-BE49-F238E27FC236}">
                <a16:creationId xmlns:a16="http://schemas.microsoft.com/office/drawing/2014/main" id="{6B9C07E3-1C40-5B53-9A2E-F08A2E119C7B}"/>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096000" y="-1"/>
            <a:ext cx="4572000" cy="6858000"/>
          </a:xfrm>
          <a:prstGeom prst="rect">
            <a:avLst/>
          </a:prstGeom>
        </p:spPr>
      </p:pic>
      <p:sp>
        <p:nvSpPr>
          <p:cNvPr id="5" name="TextBox 4">
            <a:extLst>
              <a:ext uri="{FF2B5EF4-FFF2-40B4-BE49-F238E27FC236}">
                <a16:creationId xmlns:a16="http://schemas.microsoft.com/office/drawing/2014/main" id="{16149AA6-A654-0B9D-F086-5E99BE490D96}"/>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14</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6" name="Rectangle 5">
            <a:extLst>
              <a:ext uri="{FF2B5EF4-FFF2-40B4-BE49-F238E27FC236}">
                <a16:creationId xmlns:a16="http://schemas.microsoft.com/office/drawing/2014/main" id="{ACA23864-201F-3169-C094-FAF0964DBE5D}"/>
              </a:ext>
              <a:ext uri="{C183D7F6-B498-43B3-948B-1728B52AA6E4}">
                <adec:decorative xmlns:adec="http://schemas.microsoft.com/office/drawing/2017/decorative" val="1"/>
              </a:ext>
            </a:extLst>
          </p:cNvPr>
          <p:cNvSpPr/>
          <p:nvPr/>
        </p:nvSpPr>
        <p:spPr>
          <a:xfrm>
            <a:off x="8144189" y="935664"/>
            <a:ext cx="92946" cy="3242443"/>
          </a:xfrm>
          <a:prstGeom prst="rect">
            <a:avLst/>
          </a:prstGeom>
          <a:noFill/>
          <a:ln w="19050">
            <a:solidFill>
              <a:srgbClr val="003F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5E884FCD-9E6E-EF59-F773-21FBFEC15EF7}"/>
              </a:ext>
              <a:ext uri="{C183D7F6-B498-43B3-948B-1728B52AA6E4}">
                <adec:decorative xmlns:adec="http://schemas.microsoft.com/office/drawing/2017/decorative" val="1"/>
              </a:ext>
            </a:extLst>
          </p:cNvPr>
          <p:cNvSpPr/>
          <p:nvPr/>
        </p:nvSpPr>
        <p:spPr>
          <a:xfrm>
            <a:off x="8526866" y="1212111"/>
            <a:ext cx="92948" cy="2965996"/>
          </a:xfrm>
          <a:prstGeom prst="rect">
            <a:avLst/>
          </a:prstGeom>
          <a:noFill/>
          <a:ln w="19050">
            <a:solidFill>
              <a:srgbClr val="003F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Arrow Connector 9">
            <a:extLst>
              <a:ext uri="{FF2B5EF4-FFF2-40B4-BE49-F238E27FC236}">
                <a16:creationId xmlns:a16="http://schemas.microsoft.com/office/drawing/2014/main" id="{A6BBE829-3A8E-DC95-A2E5-AB677BAC1276}"/>
              </a:ext>
              <a:ext uri="{C183D7F6-B498-43B3-948B-1728B52AA6E4}">
                <adec:decorative xmlns:adec="http://schemas.microsoft.com/office/drawing/2017/decorative" val="1"/>
              </a:ext>
            </a:extLst>
          </p:cNvPr>
          <p:cNvCxnSpPr/>
          <p:nvPr/>
        </p:nvCxnSpPr>
        <p:spPr>
          <a:xfrm>
            <a:off x="5975498" y="2301947"/>
            <a:ext cx="2168691" cy="0"/>
          </a:xfrm>
          <a:prstGeom prst="straightConnector1">
            <a:avLst/>
          </a:prstGeom>
          <a:ln w="19050">
            <a:solidFill>
              <a:srgbClr val="03045E"/>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59996468-C65A-659F-76A5-3FC819360AF8}"/>
              </a:ext>
              <a:ext uri="{C183D7F6-B498-43B3-948B-1728B52AA6E4}">
                <adec:decorative xmlns:adec="http://schemas.microsoft.com/office/drawing/2017/decorative" val="1"/>
              </a:ext>
            </a:extLst>
          </p:cNvPr>
          <p:cNvCxnSpPr>
            <a:cxnSpLocks/>
            <a:stCxn id="17" idx="1"/>
          </p:cNvCxnSpPr>
          <p:nvPr/>
        </p:nvCxnSpPr>
        <p:spPr>
          <a:xfrm flipH="1" flipV="1">
            <a:off x="8619814" y="2620925"/>
            <a:ext cx="2064304" cy="646330"/>
          </a:xfrm>
          <a:prstGeom prst="straightConnector1">
            <a:avLst/>
          </a:prstGeom>
          <a:ln w="19050">
            <a:solidFill>
              <a:srgbClr val="03045E"/>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E9823353-2863-ABCE-53C0-61FD96ABFCBA}"/>
              </a:ext>
            </a:extLst>
          </p:cNvPr>
          <p:cNvSpPr txBox="1"/>
          <p:nvPr/>
        </p:nvSpPr>
        <p:spPr>
          <a:xfrm>
            <a:off x="760300" y="1551561"/>
            <a:ext cx="2779122" cy="3539430"/>
          </a:xfrm>
          <a:prstGeom prst="rect">
            <a:avLst/>
          </a:prstGeom>
          <a:solidFill>
            <a:srgbClr val="00CBF9">
              <a:alpha val="20000"/>
            </a:srgbClr>
          </a:solidFill>
          <a:ln>
            <a:solidFill>
              <a:srgbClr val="00CBF9">
                <a:alpha val="20000"/>
              </a:srgbClr>
            </a:solidFill>
          </a:ln>
        </p:spPr>
        <p:txBody>
          <a:bodyPr wrap="square" rtlCol="0">
            <a:spAutoFit/>
          </a:bodyPr>
          <a:lstStyle/>
          <a:p>
            <a:r>
              <a:rPr lang="en-CA" sz="1400" b="1">
                <a:solidFill>
                  <a:srgbClr val="03045E"/>
                </a:solidFill>
              </a:rPr>
              <a:t>What We Heard – Key Themes from Mapping Comments:</a:t>
            </a:r>
          </a:p>
          <a:p>
            <a:endParaRPr lang="en-CA" sz="1400"/>
          </a:p>
          <a:p>
            <a:pPr marL="285750" indent="-285750">
              <a:buFont typeface="Arial" panose="020B0604020202020204" pitchFamily="34" charset="0"/>
              <a:buChar char="•"/>
            </a:pPr>
            <a:r>
              <a:rPr lang="en-CA" sz="1400"/>
              <a:t>Several locations noted as needing pedestrian/cyclist road crossings or network barrier crossings (Niagara River Parkway, Morrison Street, Welland River crossing at rail corridor)</a:t>
            </a:r>
          </a:p>
          <a:p>
            <a:endParaRPr lang="en-CA" sz="1400"/>
          </a:p>
          <a:p>
            <a:pPr marL="285750" indent="-285750">
              <a:buFont typeface="Arial" panose="020B0604020202020204" pitchFamily="34" charset="0"/>
              <a:buChar char="•"/>
            </a:pPr>
            <a:r>
              <a:rPr lang="en-CA" sz="1400"/>
              <a:t>General support for more dedicated or separated cycling facilities on busy roads</a:t>
            </a:r>
          </a:p>
          <a:p>
            <a:pPr marL="285750" indent="-285750">
              <a:buFont typeface="Arial" panose="020B0604020202020204" pitchFamily="34" charset="0"/>
              <a:buChar char="•"/>
            </a:pPr>
            <a:endParaRPr lang="en-CA" sz="1400"/>
          </a:p>
        </p:txBody>
      </p:sp>
      <p:sp>
        <p:nvSpPr>
          <p:cNvPr id="16" name="TextBox 15">
            <a:extLst>
              <a:ext uri="{FF2B5EF4-FFF2-40B4-BE49-F238E27FC236}">
                <a16:creationId xmlns:a16="http://schemas.microsoft.com/office/drawing/2014/main" id="{9D2AC204-45A8-11B0-D457-CBD6EC86A0D9}"/>
              </a:ext>
            </a:extLst>
          </p:cNvPr>
          <p:cNvSpPr txBox="1"/>
          <p:nvPr/>
        </p:nvSpPr>
        <p:spPr>
          <a:xfrm>
            <a:off x="4047814" y="1504726"/>
            <a:ext cx="1927089" cy="1384995"/>
          </a:xfrm>
          <a:prstGeom prst="rect">
            <a:avLst/>
          </a:prstGeom>
          <a:solidFill>
            <a:srgbClr val="00CBF9">
              <a:alpha val="20000"/>
            </a:srgbClr>
          </a:solidFill>
          <a:ln>
            <a:noFill/>
          </a:ln>
        </p:spPr>
        <p:txBody>
          <a:bodyPr wrap="square" rtlCol="0">
            <a:spAutoFit/>
          </a:bodyPr>
          <a:lstStyle/>
          <a:p>
            <a:r>
              <a:rPr lang="en-CA" sz="1400" b="1">
                <a:solidFill>
                  <a:srgbClr val="03045E"/>
                </a:solidFill>
              </a:rPr>
              <a:t>WWH: </a:t>
            </a:r>
            <a:r>
              <a:rPr lang="en-CA" sz="1400"/>
              <a:t>Dorchester Road Improvements; </a:t>
            </a:r>
            <a:r>
              <a:rPr lang="en-US" sz="1400"/>
              <a:t>Support for more separated cycling facilities on busy streets</a:t>
            </a:r>
            <a:endParaRPr lang="en-CA" sz="1400"/>
          </a:p>
        </p:txBody>
      </p:sp>
      <p:sp>
        <p:nvSpPr>
          <p:cNvPr id="18" name="Rectangle 17">
            <a:extLst>
              <a:ext uri="{FF2B5EF4-FFF2-40B4-BE49-F238E27FC236}">
                <a16:creationId xmlns:a16="http://schemas.microsoft.com/office/drawing/2014/main" id="{4A36870D-ACEC-1867-AF8B-DF3D5F2DB060}"/>
              </a:ext>
              <a:ext uri="{C183D7F6-B498-43B3-948B-1728B52AA6E4}">
                <adec:decorative xmlns:adec="http://schemas.microsoft.com/office/drawing/2017/decorative" val="1"/>
              </a:ext>
            </a:extLst>
          </p:cNvPr>
          <p:cNvSpPr/>
          <p:nvPr/>
        </p:nvSpPr>
        <p:spPr>
          <a:xfrm rot="16200000">
            <a:off x="8675765" y="2600209"/>
            <a:ext cx="124447" cy="454575"/>
          </a:xfrm>
          <a:prstGeom prst="rect">
            <a:avLst/>
          </a:prstGeom>
          <a:noFill/>
          <a:ln w="19050">
            <a:solidFill>
              <a:srgbClr val="003F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9" name="Straight Arrow Connector 18">
            <a:extLst>
              <a:ext uri="{FF2B5EF4-FFF2-40B4-BE49-F238E27FC236}">
                <a16:creationId xmlns:a16="http://schemas.microsoft.com/office/drawing/2014/main" id="{4AE8D861-BC45-DD47-F768-D6B17A77D40B}"/>
              </a:ext>
              <a:ext uri="{C183D7F6-B498-43B3-948B-1728B52AA6E4}">
                <adec:decorative xmlns:adec="http://schemas.microsoft.com/office/drawing/2017/decorative" val="1"/>
              </a:ext>
            </a:extLst>
          </p:cNvPr>
          <p:cNvCxnSpPr>
            <a:cxnSpLocks/>
            <a:stCxn id="20" idx="3"/>
            <a:endCxn id="18" idx="0"/>
          </p:cNvCxnSpPr>
          <p:nvPr/>
        </p:nvCxnSpPr>
        <p:spPr>
          <a:xfrm flipV="1">
            <a:off x="5983623" y="2827496"/>
            <a:ext cx="2527078" cy="1811512"/>
          </a:xfrm>
          <a:prstGeom prst="straightConnector1">
            <a:avLst/>
          </a:prstGeom>
          <a:ln w="19050">
            <a:solidFill>
              <a:srgbClr val="03045E"/>
            </a:solidFill>
            <a:tailEnd type="triangle"/>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43915427-DCF7-A8DE-5BA3-42F9206012D7}"/>
              </a:ext>
            </a:extLst>
          </p:cNvPr>
          <p:cNvSpPr txBox="1"/>
          <p:nvPr/>
        </p:nvSpPr>
        <p:spPr>
          <a:xfrm>
            <a:off x="4056535" y="2994923"/>
            <a:ext cx="1927089" cy="1169551"/>
          </a:xfrm>
          <a:prstGeom prst="rect">
            <a:avLst/>
          </a:prstGeom>
          <a:solidFill>
            <a:srgbClr val="00CBF9">
              <a:alpha val="20000"/>
            </a:srgbClr>
          </a:solidFill>
          <a:ln>
            <a:solidFill>
              <a:srgbClr val="00CBF9">
                <a:alpha val="20000"/>
              </a:srgbClr>
            </a:solidFill>
          </a:ln>
        </p:spPr>
        <p:txBody>
          <a:bodyPr wrap="square" rtlCol="0">
            <a:spAutoFit/>
          </a:bodyPr>
          <a:lstStyle/>
          <a:p>
            <a:r>
              <a:rPr lang="en-CA" sz="1400" b="1">
                <a:solidFill>
                  <a:srgbClr val="03045E"/>
                </a:solidFill>
              </a:rPr>
              <a:t>WWH</a:t>
            </a:r>
            <a:r>
              <a:rPr lang="en-CA" sz="1400"/>
              <a:t>: Support for Morrison St. QEW crossover – prioritized NS &amp; T Trail crossing to the North</a:t>
            </a:r>
          </a:p>
        </p:txBody>
      </p:sp>
      <p:sp>
        <p:nvSpPr>
          <p:cNvPr id="20" name="TextBox 19">
            <a:extLst>
              <a:ext uri="{FF2B5EF4-FFF2-40B4-BE49-F238E27FC236}">
                <a16:creationId xmlns:a16="http://schemas.microsoft.com/office/drawing/2014/main" id="{30B54B92-CF5C-5818-D054-43740BED5ACD}"/>
              </a:ext>
            </a:extLst>
          </p:cNvPr>
          <p:cNvSpPr txBox="1"/>
          <p:nvPr/>
        </p:nvSpPr>
        <p:spPr>
          <a:xfrm>
            <a:off x="4056534" y="4269676"/>
            <a:ext cx="1927089" cy="738664"/>
          </a:xfrm>
          <a:prstGeom prst="rect">
            <a:avLst/>
          </a:prstGeom>
          <a:solidFill>
            <a:srgbClr val="00CBF9">
              <a:alpha val="20000"/>
            </a:srgbClr>
          </a:solidFill>
          <a:ln>
            <a:solidFill>
              <a:srgbClr val="00CBF9">
                <a:alpha val="20000"/>
              </a:srgbClr>
            </a:solidFill>
          </a:ln>
        </p:spPr>
        <p:txBody>
          <a:bodyPr wrap="square" rtlCol="0">
            <a:spAutoFit/>
          </a:bodyPr>
          <a:lstStyle/>
          <a:p>
            <a:r>
              <a:rPr lang="en-CA" sz="1400" b="1">
                <a:solidFill>
                  <a:srgbClr val="03045E"/>
                </a:solidFill>
              </a:rPr>
              <a:t>WWH</a:t>
            </a:r>
            <a:r>
              <a:rPr lang="en-CA" sz="1400"/>
              <a:t>: Improved crossings at various locations</a:t>
            </a:r>
          </a:p>
        </p:txBody>
      </p:sp>
      <p:sp>
        <p:nvSpPr>
          <p:cNvPr id="17" name="TextBox 16">
            <a:extLst>
              <a:ext uri="{FF2B5EF4-FFF2-40B4-BE49-F238E27FC236}">
                <a16:creationId xmlns:a16="http://schemas.microsoft.com/office/drawing/2014/main" id="{F2551702-02FC-7F45-6F7E-7CA48F3C72E8}"/>
              </a:ext>
            </a:extLst>
          </p:cNvPr>
          <p:cNvSpPr txBox="1"/>
          <p:nvPr/>
        </p:nvSpPr>
        <p:spPr>
          <a:xfrm>
            <a:off x="10684118" y="2359314"/>
            <a:ext cx="1419446" cy="1815882"/>
          </a:xfrm>
          <a:prstGeom prst="rect">
            <a:avLst/>
          </a:prstGeom>
          <a:solidFill>
            <a:srgbClr val="00CBF9">
              <a:alpha val="20000"/>
            </a:srgbClr>
          </a:solidFill>
          <a:ln>
            <a:solidFill>
              <a:srgbClr val="00CBF9">
                <a:alpha val="20000"/>
              </a:srgbClr>
            </a:solidFill>
          </a:ln>
        </p:spPr>
        <p:txBody>
          <a:bodyPr wrap="square" rtlCol="0">
            <a:spAutoFit/>
          </a:bodyPr>
          <a:lstStyle/>
          <a:p>
            <a:r>
              <a:rPr lang="en-CA" sz="1400" b="1">
                <a:solidFill>
                  <a:srgbClr val="03045E"/>
                </a:solidFill>
              </a:rPr>
              <a:t>WWH</a:t>
            </a:r>
            <a:r>
              <a:rPr lang="en-CA" sz="1400" b="1"/>
              <a:t>: </a:t>
            </a:r>
            <a:r>
              <a:rPr lang="en-CA" sz="1400"/>
              <a:t>Drummond Street Improvements; </a:t>
            </a:r>
            <a:r>
              <a:rPr lang="en-US" sz="1400"/>
              <a:t>Support for more separated cycling facilities on busy streets</a:t>
            </a:r>
            <a:r>
              <a:rPr lang="en-CA" sz="1400"/>
              <a:t> </a:t>
            </a:r>
          </a:p>
        </p:txBody>
      </p:sp>
      <p:sp>
        <p:nvSpPr>
          <p:cNvPr id="40" name="Rectangle 39">
            <a:extLst>
              <a:ext uri="{FF2B5EF4-FFF2-40B4-BE49-F238E27FC236}">
                <a16:creationId xmlns:a16="http://schemas.microsoft.com/office/drawing/2014/main" id="{7CF11145-B60B-4480-8078-AE406A03C778}"/>
              </a:ext>
              <a:ext uri="{C183D7F6-B498-43B3-948B-1728B52AA6E4}">
                <adec:decorative xmlns:adec="http://schemas.microsoft.com/office/drawing/2017/decorative" val="1"/>
              </a:ext>
            </a:extLst>
          </p:cNvPr>
          <p:cNvSpPr/>
          <p:nvPr/>
        </p:nvSpPr>
        <p:spPr>
          <a:xfrm rot="16200000">
            <a:off x="7863155" y="2105760"/>
            <a:ext cx="149983" cy="252516"/>
          </a:xfrm>
          <a:prstGeom prst="rect">
            <a:avLst/>
          </a:prstGeom>
          <a:noFill/>
          <a:ln w="19050">
            <a:solidFill>
              <a:srgbClr val="003F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1" name="Straight Arrow Connector 40">
            <a:extLst>
              <a:ext uri="{FF2B5EF4-FFF2-40B4-BE49-F238E27FC236}">
                <a16:creationId xmlns:a16="http://schemas.microsoft.com/office/drawing/2014/main" id="{122AB919-5927-EB73-FC33-B1479794E6C3}"/>
              </a:ext>
              <a:ext uri="{C183D7F6-B498-43B3-948B-1728B52AA6E4}">
                <adec:decorative xmlns:adec="http://schemas.microsoft.com/office/drawing/2017/decorative" val="1"/>
              </a:ext>
            </a:extLst>
          </p:cNvPr>
          <p:cNvCxnSpPr>
            <a:cxnSpLocks/>
            <a:stCxn id="39" idx="3"/>
            <a:endCxn id="40" idx="0"/>
          </p:cNvCxnSpPr>
          <p:nvPr/>
        </p:nvCxnSpPr>
        <p:spPr>
          <a:xfrm flipV="1">
            <a:off x="5983624" y="2232018"/>
            <a:ext cx="1828265" cy="1347681"/>
          </a:xfrm>
          <a:prstGeom prst="straightConnector1">
            <a:avLst/>
          </a:prstGeom>
          <a:ln w="19050">
            <a:solidFill>
              <a:srgbClr val="03045E"/>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7043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073E-6969-465C-F4B5-98679431F7C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B6A7AEA-39E0-30BB-2538-C13FD21E7474}"/>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1DF92A13-D717-3AD3-7F56-8584852C31C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sp>
        <p:nvSpPr>
          <p:cNvPr id="2" name="Title 1">
            <a:extLst>
              <a:ext uri="{FF2B5EF4-FFF2-40B4-BE49-F238E27FC236}">
                <a16:creationId xmlns:a16="http://schemas.microsoft.com/office/drawing/2014/main" id="{1B0F1FF0-C785-4577-FA4F-FDBD12113E0B}"/>
              </a:ext>
            </a:extLst>
          </p:cNvPr>
          <p:cNvSpPr>
            <a:spLocks noGrp="1"/>
          </p:cNvSpPr>
          <p:nvPr>
            <p:ph type="title"/>
          </p:nvPr>
        </p:nvSpPr>
        <p:spPr>
          <a:xfrm>
            <a:off x="838200" y="-548640"/>
            <a:ext cx="3002280" cy="548640"/>
          </a:xfrm>
        </p:spPr>
        <p:txBody>
          <a:bodyPr vert="horz" lIns="91440" tIns="45720" rIns="91440" bIns="45720" rtlCol="0" anchor="b">
            <a:normAutofit/>
          </a:bodyPr>
          <a:lstStyle/>
          <a:p>
            <a:r>
              <a:rPr lang="en-CA" sz="2000"/>
              <a:t>Facility Types - Downtown</a:t>
            </a:r>
          </a:p>
        </p:txBody>
      </p:sp>
      <p:pic>
        <p:nvPicPr>
          <p:cNvPr id="3" name="Picture 2">
            <a:extLst>
              <a:ext uri="{FF2B5EF4-FFF2-40B4-BE49-F238E27FC236}">
                <a16:creationId xmlns:a16="http://schemas.microsoft.com/office/drawing/2014/main" id="{97E8C725-30D7-8E3F-08A4-FD1E4E85AE0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66800" y="0"/>
            <a:ext cx="10287000" cy="6858000"/>
          </a:xfrm>
          <a:prstGeom prst="rect">
            <a:avLst/>
          </a:prstGeom>
        </p:spPr>
      </p:pic>
      <p:sp>
        <p:nvSpPr>
          <p:cNvPr id="5" name="TextBox 4">
            <a:extLst>
              <a:ext uri="{FF2B5EF4-FFF2-40B4-BE49-F238E27FC236}">
                <a16:creationId xmlns:a16="http://schemas.microsoft.com/office/drawing/2014/main" id="{FF09FA51-F535-B6FF-235C-09DC1A1F7F03}"/>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15</a:t>
            </a:fld>
            <a:endParaRPr lang="en-US" sz="1400" spc="100">
              <a:solidFill>
                <a:schemeClr val="bg1"/>
              </a:solidFill>
              <a:latin typeface="Inter 18pt SemiBold" panose="02000503000000020004" pitchFamily="2" charset="0"/>
              <a:ea typeface="Inter 18pt SemiBold" panose="02000503000000020004" pitchFamily="2" charset="0"/>
            </a:endParaRPr>
          </a:p>
        </p:txBody>
      </p:sp>
      <p:cxnSp>
        <p:nvCxnSpPr>
          <p:cNvPr id="7" name="Straight Arrow Connector 6">
            <a:extLst>
              <a:ext uri="{FF2B5EF4-FFF2-40B4-BE49-F238E27FC236}">
                <a16:creationId xmlns:a16="http://schemas.microsoft.com/office/drawing/2014/main" id="{D8F6266F-2BCB-3683-61D9-1AD539CC2E6D}"/>
              </a:ext>
              <a:ext uri="{C183D7F6-B498-43B3-948B-1728B52AA6E4}">
                <adec:decorative xmlns:adec="http://schemas.microsoft.com/office/drawing/2017/decorative" val="1"/>
              </a:ext>
            </a:extLst>
          </p:cNvPr>
          <p:cNvCxnSpPr/>
          <p:nvPr/>
        </p:nvCxnSpPr>
        <p:spPr>
          <a:xfrm flipH="1" flipV="1">
            <a:off x="7074380" y="4100356"/>
            <a:ext cx="1397488" cy="1066955"/>
          </a:xfrm>
          <a:prstGeom prst="straightConnector1">
            <a:avLst/>
          </a:prstGeom>
          <a:ln>
            <a:solidFill>
              <a:srgbClr val="03045E"/>
            </a:solidFill>
            <a:tailEnd type="triangle"/>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EAC244A0-961F-481E-3029-DDA47804D7A8}"/>
              </a:ext>
              <a:ext uri="{C183D7F6-B498-43B3-948B-1728B52AA6E4}">
                <adec:decorative xmlns:adec="http://schemas.microsoft.com/office/drawing/2017/decorative" val="1"/>
              </a:ext>
            </a:extLst>
          </p:cNvPr>
          <p:cNvSpPr/>
          <p:nvPr/>
        </p:nvSpPr>
        <p:spPr>
          <a:xfrm rot="-120000">
            <a:off x="6823769" y="2686584"/>
            <a:ext cx="268209" cy="3475714"/>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6C017EA-4940-309B-1B9C-5AB7CEB6411A}"/>
              </a:ext>
              <a:ext uri="{C183D7F6-B498-43B3-948B-1728B52AA6E4}">
                <adec:decorative xmlns:adec="http://schemas.microsoft.com/office/drawing/2017/decorative" val="1"/>
              </a:ext>
            </a:extLst>
          </p:cNvPr>
          <p:cNvSpPr/>
          <p:nvPr/>
        </p:nvSpPr>
        <p:spPr>
          <a:xfrm rot="5400000">
            <a:off x="6132069" y="1864174"/>
            <a:ext cx="156463" cy="229142"/>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379B356-7C39-A2CF-5662-1E74E4538194}"/>
              </a:ext>
              <a:ext uri="{C183D7F6-B498-43B3-948B-1728B52AA6E4}">
                <adec:decorative xmlns:adec="http://schemas.microsoft.com/office/drawing/2017/decorative" val="1"/>
              </a:ext>
            </a:extLst>
          </p:cNvPr>
          <p:cNvSpPr/>
          <p:nvPr/>
        </p:nvSpPr>
        <p:spPr>
          <a:xfrm rot="5400000">
            <a:off x="7751338" y="3512007"/>
            <a:ext cx="243105" cy="235745"/>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409A9C76-9820-0E2E-E83C-65B4B3C9EEAC}"/>
              </a:ext>
              <a:ext uri="{C183D7F6-B498-43B3-948B-1728B52AA6E4}">
                <adec:decorative xmlns:adec="http://schemas.microsoft.com/office/drawing/2017/decorative" val="1"/>
              </a:ext>
            </a:extLst>
          </p:cNvPr>
          <p:cNvCxnSpPr>
            <a:cxnSpLocks/>
            <a:endCxn id="4" idx="2"/>
          </p:cNvCxnSpPr>
          <p:nvPr/>
        </p:nvCxnSpPr>
        <p:spPr>
          <a:xfrm flipV="1">
            <a:off x="4667724" y="1978746"/>
            <a:ext cx="1428006" cy="566561"/>
          </a:xfrm>
          <a:prstGeom prst="straightConnector1">
            <a:avLst/>
          </a:prstGeom>
          <a:ln>
            <a:solidFill>
              <a:srgbClr val="03045E"/>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D432229C-EA0B-E667-D240-0F2F3F5B6C8F}"/>
              </a:ext>
              <a:ext uri="{C183D7F6-B498-43B3-948B-1728B52AA6E4}">
                <adec:decorative xmlns:adec="http://schemas.microsoft.com/office/drawing/2017/decorative" val="1"/>
              </a:ext>
            </a:extLst>
          </p:cNvPr>
          <p:cNvCxnSpPr>
            <a:cxnSpLocks/>
            <a:stCxn id="21" idx="1"/>
            <a:endCxn id="9" idx="3"/>
          </p:cNvCxnSpPr>
          <p:nvPr/>
        </p:nvCxnSpPr>
        <p:spPr>
          <a:xfrm flipH="1" flipV="1">
            <a:off x="7872890" y="3751432"/>
            <a:ext cx="493053" cy="507830"/>
          </a:xfrm>
          <a:prstGeom prst="straightConnector1">
            <a:avLst/>
          </a:prstGeom>
          <a:ln>
            <a:solidFill>
              <a:srgbClr val="03045E"/>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BAB182C3-AC0F-C0A3-4134-BD8BE56A2F84}"/>
              </a:ext>
            </a:extLst>
          </p:cNvPr>
          <p:cNvSpPr txBox="1"/>
          <p:nvPr/>
        </p:nvSpPr>
        <p:spPr>
          <a:xfrm>
            <a:off x="3771868" y="1607932"/>
            <a:ext cx="895856" cy="1569660"/>
          </a:xfrm>
          <a:prstGeom prst="rect">
            <a:avLst/>
          </a:prstGeom>
          <a:solidFill>
            <a:schemeClr val="accent4">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03045E"/>
                </a:solidFill>
              </a:rPr>
              <a:t>WWH: </a:t>
            </a:r>
            <a:r>
              <a:rPr lang="en-US" sz="1200"/>
              <a:t>Improved Zebra crossings at sidewalks along Portage Rd</a:t>
            </a:r>
          </a:p>
        </p:txBody>
      </p:sp>
      <p:sp>
        <p:nvSpPr>
          <p:cNvPr id="21" name="TextBox 20">
            <a:extLst>
              <a:ext uri="{FF2B5EF4-FFF2-40B4-BE49-F238E27FC236}">
                <a16:creationId xmlns:a16="http://schemas.microsoft.com/office/drawing/2014/main" id="{6A9C89B6-FEA2-B4C3-B26F-9CE2780C9536}"/>
              </a:ext>
            </a:extLst>
          </p:cNvPr>
          <p:cNvSpPr txBox="1"/>
          <p:nvPr/>
        </p:nvSpPr>
        <p:spPr>
          <a:xfrm>
            <a:off x="8365943" y="3751430"/>
            <a:ext cx="1011722" cy="1015663"/>
          </a:xfrm>
          <a:prstGeom prst="rect">
            <a:avLst/>
          </a:prstGeom>
          <a:solidFill>
            <a:schemeClr val="accent4">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03045E"/>
                </a:solidFill>
              </a:rPr>
              <a:t>WWH: </a:t>
            </a:r>
            <a:r>
              <a:rPr lang="en-US" sz="1200"/>
              <a:t>Support Open Streets, like Clifton Hills</a:t>
            </a:r>
          </a:p>
        </p:txBody>
      </p:sp>
      <p:sp>
        <p:nvSpPr>
          <p:cNvPr id="6" name="TextBox 5">
            <a:extLst>
              <a:ext uri="{FF2B5EF4-FFF2-40B4-BE49-F238E27FC236}">
                <a16:creationId xmlns:a16="http://schemas.microsoft.com/office/drawing/2014/main" id="{32632905-EA6D-E1FB-EB3B-A5E5DFAF6785}"/>
              </a:ext>
            </a:extLst>
          </p:cNvPr>
          <p:cNvSpPr txBox="1"/>
          <p:nvPr/>
        </p:nvSpPr>
        <p:spPr>
          <a:xfrm>
            <a:off x="8358840" y="5154545"/>
            <a:ext cx="2666211" cy="738664"/>
          </a:xfrm>
          <a:prstGeom prst="rect">
            <a:avLst/>
          </a:prstGeom>
          <a:solidFill>
            <a:schemeClr val="accent4">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3045E"/>
                </a:solidFill>
              </a:rPr>
              <a:t>WWH:</a:t>
            </a:r>
            <a:r>
              <a:rPr lang="en-US" sz="1400">
                <a:solidFill>
                  <a:srgbClr val="03045E"/>
                </a:solidFill>
              </a:rPr>
              <a:t> </a:t>
            </a:r>
            <a:r>
              <a:rPr lang="en-US" sz="1400"/>
              <a:t>Need for </a:t>
            </a:r>
            <a:r>
              <a:rPr lang="en-US" sz="1400">
                <a:solidFill>
                  <a:srgbClr val="03045E"/>
                </a:solidFill>
              </a:rPr>
              <a:t>i</a:t>
            </a:r>
            <a:r>
              <a:rPr lang="en-US" sz="1400"/>
              <a:t>mproved pedestrian connections and crossings on major roads</a:t>
            </a:r>
          </a:p>
        </p:txBody>
      </p:sp>
    </p:spTree>
    <p:extLst>
      <p:ext uri="{BB962C8B-B14F-4D97-AF65-F5344CB8AC3E}">
        <p14:creationId xmlns:p14="http://schemas.microsoft.com/office/powerpoint/2010/main" val="1697583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3C002-974F-3ECD-7613-E483978DC534}"/>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C3B5E70-D9AF-769A-E202-01FFC5645CF0}"/>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DA28D7C8-9905-D795-CC90-E8805053A17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sp>
        <p:nvSpPr>
          <p:cNvPr id="2" name="Title 1">
            <a:extLst>
              <a:ext uri="{FF2B5EF4-FFF2-40B4-BE49-F238E27FC236}">
                <a16:creationId xmlns:a16="http://schemas.microsoft.com/office/drawing/2014/main" id="{3B549497-4EE8-DE06-DAD8-4E356B9B12F9}"/>
              </a:ext>
            </a:extLst>
          </p:cNvPr>
          <p:cNvSpPr>
            <a:spLocks noGrp="1"/>
          </p:cNvSpPr>
          <p:nvPr>
            <p:ph type="title"/>
          </p:nvPr>
        </p:nvSpPr>
        <p:spPr>
          <a:xfrm>
            <a:off x="135556" y="-452387"/>
            <a:ext cx="2116756" cy="365760"/>
          </a:xfrm>
        </p:spPr>
        <p:txBody>
          <a:bodyPr vert="horz" lIns="91440" tIns="45720" rIns="91440" bIns="45720" rtlCol="0" anchor="b">
            <a:normAutofit/>
          </a:bodyPr>
          <a:lstStyle/>
          <a:p>
            <a:r>
              <a:rPr lang="en-CA" sz="1200"/>
              <a:t>Facility Types - Chippawa</a:t>
            </a:r>
          </a:p>
        </p:txBody>
      </p:sp>
      <p:pic>
        <p:nvPicPr>
          <p:cNvPr id="3" name="Picture 2">
            <a:extLst>
              <a:ext uri="{FF2B5EF4-FFF2-40B4-BE49-F238E27FC236}">
                <a16:creationId xmlns:a16="http://schemas.microsoft.com/office/drawing/2014/main" id="{1A837A10-70F7-573A-DDB8-04D196760C6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2500" y="0"/>
            <a:ext cx="10287000" cy="6858000"/>
          </a:xfrm>
          <a:prstGeom prst="rect">
            <a:avLst/>
          </a:prstGeom>
        </p:spPr>
      </p:pic>
      <p:sp>
        <p:nvSpPr>
          <p:cNvPr id="5" name="TextBox 4">
            <a:extLst>
              <a:ext uri="{FF2B5EF4-FFF2-40B4-BE49-F238E27FC236}">
                <a16:creationId xmlns:a16="http://schemas.microsoft.com/office/drawing/2014/main" id="{64FB73D4-8E7A-611E-C30B-8FA53E8A3D58}"/>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16</a:t>
            </a:fld>
            <a:endParaRPr lang="en-US" sz="1400" spc="100">
              <a:solidFill>
                <a:schemeClr val="bg1"/>
              </a:solidFill>
              <a:latin typeface="Inter 18pt SemiBold" panose="02000503000000020004" pitchFamily="2" charset="0"/>
              <a:ea typeface="Inter 18pt SemiBold" panose="02000503000000020004" pitchFamily="2" charset="0"/>
            </a:endParaRPr>
          </a:p>
        </p:txBody>
      </p:sp>
      <p:cxnSp>
        <p:nvCxnSpPr>
          <p:cNvPr id="12" name="Straight Arrow Connector 11">
            <a:extLst>
              <a:ext uri="{FF2B5EF4-FFF2-40B4-BE49-F238E27FC236}">
                <a16:creationId xmlns:a16="http://schemas.microsoft.com/office/drawing/2014/main" id="{9D52AB17-21FC-F515-CB74-5353E4D442B4}"/>
              </a:ext>
              <a:ext uri="{C183D7F6-B498-43B3-948B-1728B52AA6E4}">
                <adec:decorative xmlns:adec="http://schemas.microsoft.com/office/drawing/2017/decorative" val="1"/>
              </a:ext>
            </a:extLst>
          </p:cNvPr>
          <p:cNvCxnSpPr>
            <a:cxnSpLocks/>
            <a:endCxn id="15" idx="1"/>
          </p:cNvCxnSpPr>
          <p:nvPr/>
        </p:nvCxnSpPr>
        <p:spPr>
          <a:xfrm flipH="1" flipV="1">
            <a:off x="7874418" y="3160282"/>
            <a:ext cx="645593" cy="152911"/>
          </a:xfrm>
          <a:prstGeom prst="straightConnector1">
            <a:avLst/>
          </a:prstGeom>
          <a:ln>
            <a:solidFill>
              <a:srgbClr val="03045E"/>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8F491F1F-11D8-B3EC-E6D8-2D9400AE811B}"/>
              </a:ext>
              <a:ext uri="{C183D7F6-B498-43B3-948B-1728B52AA6E4}">
                <adec:decorative xmlns:adec="http://schemas.microsoft.com/office/drawing/2017/decorative" val="1"/>
              </a:ext>
            </a:extLst>
          </p:cNvPr>
          <p:cNvSpPr/>
          <p:nvPr/>
        </p:nvSpPr>
        <p:spPr>
          <a:xfrm rot="13155339">
            <a:off x="7084775" y="2812768"/>
            <a:ext cx="890074" cy="131807"/>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70815A56-C31E-1838-4882-19668C959ACC}"/>
              </a:ext>
            </a:extLst>
          </p:cNvPr>
          <p:cNvSpPr txBox="1"/>
          <p:nvPr/>
        </p:nvSpPr>
        <p:spPr>
          <a:xfrm>
            <a:off x="8041114" y="3313193"/>
            <a:ext cx="1274258" cy="1600438"/>
          </a:xfrm>
          <a:prstGeom prst="rect">
            <a:avLst/>
          </a:prstGeom>
          <a:solidFill>
            <a:schemeClr val="accent4">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3045E"/>
                </a:solidFill>
              </a:rPr>
              <a:t>WWH: </a:t>
            </a:r>
            <a:r>
              <a:rPr lang="en-US" sz="1400"/>
              <a:t>Support for more separated cycling facilities on busy streets</a:t>
            </a:r>
          </a:p>
        </p:txBody>
      </p:sp>
    </p:spTree>
    <p:extLst>
      <p:ext uri="{BB962C8B-B14F-4D97-AF65-F5344CB8AC3E}">
        <p14:creationId xmlns:p14="http://schemas.microsoft.com/office/powerpoint/2010/main" val="1767096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0F433-56FC-6FEE-F607-F17855FAEA3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0E9A6F3-EBC3-B3A4-23FE-181225880F21}"/>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FCDE5F62-D0E5-2565-2F2B-B8B1320EAA21}"/>
              </a:ext>
              <a:ext uri="{C183D7F6-B498-43B3-948B-1728B52AA6E4}">
                <adec:decorative xmlns:adec="http://schemas.microsoft.com/office/drawing/2017/decorative" val="1"/>
              </a:ext>
            </a:extLst>
          </p:cNvPr>
          <p:cNvCxnSpPr>
            <a:cxnSpLocks/>
          </p:cNvCxnSpPr>
          <p:nvPr/>
        </p:nvCxnSpPr>
        <p:spPr>
          <a:xfrm>
            <a:off x="845459" y="2076195"/>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A08A1EDD-E6C6-E61B-2670-E97459DD259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1F4585D0-C589-DD79-BC97-1BA2BC55347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9AA0147A-8A1F-45B9-5EE3-67349547FB8B}"/>
              </a:ext>
            </a:extLst>
          </p:cNvPr>
          <p:cNvSpPr txBox="1">
            <a:spLocks noGrp="1"/>
          </p:cNvSpPr>
          <p:nvPr>
            <p:ph type="title" idx="4294967295"/>
          </p:nvPr>
        </p:nvSpPr>
        <p:spPr>
          <a:xfrm>
            <a:off x="726142" y="1361444"/>
            <a:ext cx="673654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Implementation </a:t>
            </a:r>
          </a:p>
        </p:txBody>
      </p:sp>
      <p:sp>
        <p:nvSpPr>
          <p:cNvPr id="2" name="TextBox 1">
            <a:extLst>
              <a:ext uri="{FF2B5EF4-FFF2-40B4-BE49-F238E27FC236}">
                <a16:creationId xmlns:a16="http://schemas.microsoft.com/office/drawing/2014/main" id="{D8CC71A4-D396-1219-EB93-86711238165B}"/>
              </a:ext>
            </a:extLst>
          </p:cNvPr>
          <p:cNvSpPr txBox="1"/>
          <p:nvPr/>
        </p:nvSpPr>
        <p:spPr>
          <a:xfrm>
            <a:off x="726141" y="2246765"/>
            <a:ext cx="3767203" cy="338554"/>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Prioritization Strategy </a:t>
            </a:r>
          </a:p>
        </p:txBody>
      </p:sp>
      <p:sp>
        <p:nvSpPr>
          <p:cNvPr id="3" name="TextBox 2">
            <a:extLst>
              <a:ext uri="{FF2B5EF4-FFF2-40B4-BE49-F238E27FC236}">
                <a16:creationId xmlns:a16="http://schemas.microsoft.com/office/drawing/2014/main" id="{87F320E9-50D7-72ED-80CE-C164C693209B}"/>
              </a:ext>
            </a:extLst>
          </p:cNvPr>
          <p:cNvSpPr txBox="1"/>
          <p:nvPr/>
        </p:nvSpPr>
        <p:spPr>
          <a:xfrm>
            <a:off x="726139" y="2622538"/>
            <a:ext cx="8827293" cy="338554"/>
          </a:xfrm>
          <a:prstGeom prst="rect">
            <a:avLst/>
          </a:prstGeom>
          <a:noFill/>
        </p:spPr>
        <p:txBody>
          <a:bodyPr wrap="square">
            <a:spAutoFit/>
          </a:bodyPr>
          <a:lstStyle/>
          <a:p>
            <a:pPr lvl="0">
              <a:spcAft>
                <a:spcPts val="1200"/>
              </a:spcAft>
              <a:tabLst>
                <a:tab pos="228600" algn="l"/>
                <a:tab pos="228600" algn="l"/>
                <a:tab pos="2286000" algn="l"/>
              </a:tabLst>
            </a:pPr>
            <a:r>
              <a:rPr lang="en-CA" sz="1600" noProof="0">
                <a:effectLst/>
                <a:latin typeface="Inter 18pt" panose="020B0604020202020204" charset="0"/>
                <a:ea typeface="Inter 18pt" panose="020B0604020202020204" charset="0"/>
                <a:cs typeface="Times New Roman" panose="02020603050405020304" pitchFamily="18" charset="0"/>
              </a:rPr>
              <a:t>Based on two analyses: transportation need/equity and cycling potential</a:t>
            </a:r>
          </a:p>
        </p:txBody>
      </p:sp>
      <p:sp>
        <p:nvSpPr>
          <p:cNvPr id="6" name="TextBox 5">
            <a:extLst>
              <a:ext uri="{FF2B5EF4-FFF2-40B4-BE49-F238E27FC236}">
                <a16:creationId xmlns:a16="http://schemas.microsoft.com/office/drawing/2014/main" id="{837DEAD5-2684-7B28-E93E-B37C3E5E7A17}"/>
              </a:ext>
            </a:extLst>
          </p:cNvPr>
          <p:cNvSpPr txBox="1"/>
          <p:nvPr/>
        </p:nvSpPr>
        <p:spPr>
          <a:xfrm>
            <a:off x="1704959" y="3163700"/>
            <a:ext cx="4245465" cy="3009927"/>
          </a:xfrm>
          <a:prstGeom prst="rect">
            <a:avLst/>
          </a:prstGeom>
          <a:noFill/>
        </p:spPr>
        <p:txBody>
          <a:bodyPr wrap="square" rtlCol="0">
            <a:spAutoFit/>
          </a:bodyPr>
          <a:lstStyle/>
          <a:p>
            <a:r>
              <a:rPr lang="en-US" sz="1600" i="1">
                <a:solidFill>
                  <a:srgbClr val="003F8E"/>
                </a:solidFill>
                <a:latin typeface="Inter 18pt SemiBold" panose="02000503000000020004" pitchFamily="2" charset="0"/>
                <a:ea typeface="Inter 18pt SemiBold" panose="02000503000000020004" pitchFamily="2" charset="0"/>
              </a:rPr>
              <a:t>Transportation Need/Equity Indicators</a:t>
            </a:r>
          </a:p>
          <a:p>
            <a:pPr>
              <a:lnSpc>
                <a:spcPct val="120000"/>
              </a:lnSpc>
            </a:pPr>
            <a:endParaRPr lang="en-US" spc="100">
              <a:solidFill>
                <a:srgbClr val="003F8E"/>
              </a:solidFill>
              <a:latin typeface="Inter 18pt SemiBold" panose="02000503000000020004" pitchFamily="2" charset="0"/>
              <a:ea typeface="Inter 18pt SemiBold" panose="02000503000000020004" pitchFamily="2" charset="0"/>
            </a:endParaRP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Unemployment</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Low income</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High school graduation</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Marginalization</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Post-secondary completion</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Municipal voting rate</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Community places</a:t>
            </a:r>
          </a:p>
          <a:p>
            <a:pPr marL="800100" lvl="1" indent="-34290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Walkability</a:t>
            </a:r>
          </a:p>
        </p:txBody>
      </p:sp>
      <p:sp>
        <p:nvSpPr>
          <p:cNvPr id="7" name="TextBox 6">
            <a:extLst>
              <a:ext uri="{FF2B5EF4-FFF2-40B4-BE49-F238E27FC236}">
                <a16:creationId xmlns:a16="http://schemas.microsoft.com/office/drawing/2014/main" id="{962304B8-31F2-E9A3-4AFE-441F2F3823A9}"/>
              </a:ext>
            </a:extLst>
          </p:cNvPr>
          <p:cNvSpPr txBox="1"/>
          <p:nvPr/>
        </p:nvSpPr>
        <p:spPr>
          <a:xfrm>
            <a:off x="6613637" y="3182166"/>
            <a:ext cx="3437020" cy="2972993"/>
          </a:xfrm>
          <a:prstGeom prst="rect">
            <a:avLst/>
          </a:prstGeom>
          <a:noFill/>
        </p:spPr>
        <p:txBody>
          <a:bodyPr wrap="square" rtlCol="0">
            <a:spAutoFit/>
          </a:bodyPr>
          <a:lstStyle/>
          <a:p>
            <a:r>
              <a:rPr lang="en-US" sz="1600" i="1">
                <a:solidFill>
                  <a:srgbClr val="003F8E"/>
                </a:solidFill>
                <a:latin typeface="Inter 18pt SemiBold" panose="02000503000000020004" pitchFamily="2" charset="0"/>
                <a:ea typeface="Inter 18pt SemiBold" panose="02000503000000020004" pitchFamily="2" charset="0"/>
              </a:rPr>
              <a:t>Cycling Potential Indicators</a:t>
            </a:r>
          </a:p>
          <a:p>
            <a:pPr>
              <a:lnSpc>
                <a:spcPct val="120000"/>
              </a:lnSpc>
            </a:pPr>
            <a:endParaRPr lang="en-US" sz="1600" spc="100">
              <a:solidFill>
                <a:srgbClr val="003F8E"/>
              </a:solidFill>
              <a:latin typeface="Inter 18pt" panose="020B0604020202020204" charset="0"/>
              <a:ea typeface="Inter 18pt" panose="020B0604020202020204" charset="0"/>
            </a:endParaRP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Population Density</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Employment density</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Density of young adults</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Low motor vehicle ownership (0-1 per household)</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Bicycle use (based on destination from TTS)</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Short car trips (&lt; 5km</a:t>
            </a:r>
            <a:r>
              <a:rPr lang="en-CA" sz="1600">
                <a:latin typeface="Inter 28pt" panose="02000503000000020004" pitchFamily="2" charset="0"/>
                <a:ea typeface="Inter 28pt" panose="02000503000000020004" pitchFamily="2" charset="0"/>
                <a:cs typeface="Arial" panose="020B0604020202020204" pitchFamily="34" charset="0"/>
              </a:rPr>
              <a:t>)</a:t>
            </a:r>
          </a:p>
        </p:txBody>
      </p:sp>
      <p:sp>
        <p:nvSpPr>
          <p:cNvPr id="5" name="TextBox 4">
            <a:extLst>
              <a:ext uri="{FF2B5EF4-FFF2-40B4-BE49-F238E27FC236}">
                <a16:creationId xmlns:a16="http://schemas.microsoft.com/office/drawing/2014/main" id="{94BE95A9-0F3D-F8D5-3166-1CE87ADB38BA}"/>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17</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4194612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3601-06E2-BE05-C525-F8722E87EED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CBE5CE2-83CF-49B8-5EC6-B893214D0EA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E5860614-4B43-8A7C-05CF-E455F9AB00F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CF7DBA62-7231-702E-0EA2-D6D16209D07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E4B3C42C-34DF-6654-B201-F97026A92BD7}"/>
              </a:ext>
            </a:extLst>
          </p:cNvPr>
          <p:cNvSpPr>
            <a:spLocks noGrp="1"/>
          </p:cNvSpPr>
          <p:nvPr>
            <p:ph type="title"/>
          </p:nvPr>
        </p:nvSpPr>
        <p:spPr>
          <a:xfrm>
            <a:off x="838200" y="-423512"/>
            <a:ext cx="4513446" cy="423512"/>
          </a:xfrm>
        </p:spPr>
        <p:txBody>
          <a:bodyPr vert="horz" lIns="91440" tIns="45720" rIns="91440" bIns="45720" rtlCol="0" anchor="b">
            <a:normAutofit/>
          </a:bodyPr>
          <a:lstStyle/>
          <a:p>
            <a:r>
              <a:rPr lang="en-CA" sz="1600"/>
              <a:t>Equity Analysis and Cycling Potential Analysis Maps</a:t>
            </a:r>
          </a:p>
        </p:txBody>
      </p:sp>
      <p:pic>
        <p:nvPicPr>
          <p:cNvPr id="2" name="Picture 1" descr="Map of Niagara Falls showing Cycling Potential Analysis which is separated from low to high potential. This map shows more wide spread locations for cycling infrastructure.">
            <a:extLst>
              <a:ext uri="{FF2B5EF4-FFF2-40B4-BE49-F238E27FC236}">
                <a16:creationId xmlns:a16="http://schemas.microsoft.com/office/drawing/2014/main" id="{8AF295D2-57F6-8B8A-DD18-0EDA0C56EDE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501523" y="-4"/>
            <a:ext cx="4783404" cy="6858004"/>
          </a:xfrm>
          <a:prstGeom prst="rect">
            <a:avLst/>
          </a:prstGeom>
        </p:spPr>
      </p:pic>
      <p:pic>
        <p:nvPicPr>
          <p:cNvPr id="3" name="Picture 2" descr="Map of Niagara Falls showing an equity analysis which is separated by red tones indicating greater and lesser equity need. Equity need is shown to be greater near to the downtown core.">
            <a:extLst>
              <a:ext uri="{FF2B5EF4-FFF2-40B4-BE49-F238E27FC236}">
                <a16:creationId xmlns:a16="http://schemas.microsoft.com/office/drawing/2014/main" id="{3BF5A5E0-2B78-951C-8CF7-224532888E0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702744" y="-5"/>
            <a:ext cx="4783403" cy="6858001"/>
          </a:xfrm>
          <a:prstGeom prst="rect">
            <a:avLst/>
          </a:prstGeom>
        </p:spPr>
      </p:pic>
      <p:sp>
        <p:nvSpPr>
          <p:cNvPr id="5" name="TextBox 4">
            <a:extLst>
              <a:ext uri="{FF2B5EF4-FFF2-40B4-BE49-F238E27FC236}">
                <a16:creationId xmlns:a16="http://schemas.microsoft.com/office/drawing/2014/main" id="{DEC383AF-9CF5-5514-070F-20B2D3C91250}"/>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18</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4030729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5B1C6-C631-DFEC-2D37-BD5012B2FFB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9C83E30-332D-5329-1032-8256112CA28F}"/>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95CD3BA-F17A-FD94-5136-981EE3BC7C4E}"/>
              </a:ext>
              <a:ext uri="{C183D7F6-B498-43B3-948B-1728B52AA6E4}">
                <adec:decorative xmlns:adec="http://schemas.microsoft.com/office/drawing/2017/decorative" val="1"/>
              </a:ext>
            </a:extLst>
          </p:cNvPr>
          <p:cNvCxnSpPr>
            <a:cxnSpLocks/>
          </p:cNvCxnSpPr>
          <p:nvPr/>
        </p:nvCxnSpPr>
        <p:spPr>
          <a:xfrm>
            <a:off x="973644" y="1858214"/>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EC20705A-BE3C-7799-7773-92D7C9352D6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D77A3A7C-B490-D230-19EC-CB373F0E72E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20FAACA5-D88D-EE6F-F1FE-2C394D1C1004}"/>
              </a:ext>
            </a:extLst>
          </p:cNvPr>
          <p:cNvSpPr txBox="1">
            <a:spLocks noGrp="1"/>
          </p:cNvSpPr>
          <p:nvPr>
            <p:ph type="title" idx="4294967295"/>
          </p:nvPr>
        </p:nvSpPr>
        <p:spPr>
          <a:xfrm>
            <a:off x="845457" y="1265080"/>
            <a:ext cx="673654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Phasing Plan</a:t>
            </a:r>
          </a:p>
        </p:txBody>
      </p:sp>
      <p:sp>
        <p:nvSpPr>
          <p:cNvPr id="3" name="TextBox 2">
            <a:extLst>
              <a:ext uri="{FF2B5EF4-FFF2-40B4-BE49-F238E27FC236}">
                <a16:creationId xmlns:a16="http://schemas.microsoft.com/office/drawing/2014/main" id="{3A87450F-39CC-6389-400F-36797CED3FC3}"/>
              </a:ext>
            </a:extLst>
          </p:cNvPr>
          <p:cNvSpPr txBox="1"/>
          <p:nvPr/>
        </p:nvSpPr>
        <p:spPr>
          <a:xfrm>
            <a:off x="845457" y="1984949"/>
            <a:ext cx="3767203" cy="338554"/>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Prioritization Strategy </a:t>
            </a:r>
          </a:p>
        </p:txBody>
      </p:sp>
      <p:graphicFrame>
        <p:nvGraphicFramePr>
          <p:cNvPr id="2" name="Table 1">
            <a:extLst>
              <a:ext uri="{FF2B5EF4-FFF2-40B4-BE49-F238E27FC236}">
                <a16:creationId xmlns:a16="http://schemas.microsoft.com/office/drawing/2014/main" id="{5A6010AE-DE9E-2023-6608-F25E7B85B3E0}"/>
              </a:ext>
            </a:extLst>
          </p:cNvPr>
          <p:cNvGraphicFramePr>
            <a:graphicFrameLocks noGrp="1"/>
          </p:cNvGraphicFramePr>
          <p:nvPr>
            <p:extLst>
              <p:ext uri="{D42A27DB-BD31-4B8C-83A1-F6EECF244321}">
                <p14:modId xmlns:p14="http://schemas.microsoft.com/office/powerpoint/2010/main" val="3873027538"/>
              </p:ext>
            </p:extLst>
          </p:nvPr>
        </p:nvGraphicFramePr>
        <p:xfrm>
          <a:off x="905278" y="2466957"/>
          <a:ext cx="9835334" cy="3860559"/>
        </p:xfrm>
        <a:graphic>
          <a:graphicData uri="http://schemas.openxmlformats.org/drawingml/2006/table">
            <a:tbl>
              <a:tblPr firstRow="1" lastRow="1">
                <a:tableStyleId>{073A0DAA-6AF3-43AB-8588-CEC1D06C72B9}</a:tableStyleId>
              </a:tblPr>
              <a:tblGrid>
                <a:gridCol w="3324352">
                  <a:extLst>
                    <a:ext uri="{9D8B030D-6E8A-4147-A177-3AD203B41FA5}">
                      <a16:colId xmlns:a16="http://schemas.microsoft.com/office/drawing/2014/main" val="3220793081"/>
                    </a:ext>
                  </a:extLst>
                </a:gridCol>
                <a:gridCol w="1524453">
                  <a:extLst>
                    <a:ext uri="{9D8B030D-6E8A-4147-A177-3AD203B41FA5}">
                      <a16:colId xmlns:a16="http://schemas.microsoft.com/office/drawing/2014/main" val="2776096213"/>
                    </a:ext>
                  </a:extLst>
                </a:gridCol>
                <a:gridCol w="1937623">
                  <a:extLst>
                    <a:ext uri="{9D8B030D-6E8A-4147-A177-3AD203B41FA5}">
                      <a16:colId xmlns:a16="http://schemas.microsoft.com/office/drawing/2014/main" val="3720545775"/>
                    </a:ext>
                  </a:extLst>
                </a:gridCol>
                <a:gridCol w="1524453">
                  <a:extLst>
                    <a:ext uri="{9D8B030D-6E8A-4147-A177-3AD203B41FA5}">
                      <a16:colId xmlns:a16="http://schemas.microsoft.com/office/drawing/2014/main" val="3221531476"/>
                    </a:ext>
                  </a:extLst>
                </a:gridCol>
                <a:gridCol w="1524453">
                  <a:extLst>
                    <a:ext uri="{9D8B030D-6E8A-4147-A177-3AD203B41FA5}">
                      <a16:colId xmlns:a16="http://schemas.microsoft.com/office/drawing/2014/main" val="3866338869"/>
                    </a:ext>
                  </a:extLst>
                </a:gridCol>
              </a:tblGrid>
              <a:tr h="428951">
                <a:tc>
                  <a:txBody>
                    <a:bodyPr/>
                    <a:lstStyle/>
                    <a:p>
                      <a:pPr algn="l" fontAlgn="b"/>
                      <a:r>
                        <a:rPr lang="en-CA" sz="1400" u="none" strike="noStrike" noProof="0">
                          <a:effectLst/>
                        </a:rPr>
                        <a:t> Facility Type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Short-term Cost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Medium-term Cost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Long-term Cost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Total Cost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extLst>
                  <a:ext uri="{0D108BD9-81ED-4DB2-BD59-A6C34878D82A}">
                    <a16:rowId xmlns:a16="http://schemas.microsoft.com/office/drawing/2014/main" val="1867974815"/>
                  </a:ext>
                </a:extLst>
              </a:tr>
              <a:tr h="428951">
                <a:tc>
                  <a:txBody>
                    <a:bodyPr/>
                    <a:lstStyle/>
                    <a:p>
                      <a:pPr algn="l" fontAlgn="b"/>
                      <a:r>
                        <a:rPr lang="en-CA" sz="1400" u="none" strike="noStrike" noProof="0">
                          <a:effectLst/>
                        </a:rPr>
                        <a:t> Bike Lane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481,000.00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1,623,000.00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30,000.00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2,134,000.00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043449439"/>
                  </a:ext>
                </a:extLst>
              </a:tr>
              <a:tr h="428951">
                <a:tc>
                  <a:txBody>
                    <a:bodyPr/>
                    <a:lstStyle/>
                    <a:p>
                      <a:pPr algn="l" fontAlgn="b"/>
                      <a:r>
                        <a:rPr lang="en-CA" sz="1400" u="none" strike="noStrike" noProof="0">
                          <a:effectLst/>
                        </a:rPr>
                        <a:t> Cycle Tracks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1,047,000.00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1,047,000.00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75072341"/>
                  </a:ext>
                </a:extLst>
              </a:tr>
              <a:tr h="428951">
                <a:tc>
                  <a:txBody>
                    <a:bodyPr/>
                    <a:lstStyle/>
                    <a:p>
                      <a:pPr algn="l" fontAlgn="b"/>
                      <a:r>
                        <a:rPr lang="en-CA" sz="1400" u="none" strike="noStrike" noProof="0">
                          <a:effectLst/>
                        </a:rPr>
                        <a:t> Greenway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2,108,000.00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418,000.00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2,526,000.00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105075652"/>
                  </a:ext>
                </a:extLst>
              </a:tr>
              <a:tr h="428951">
                <a:tc>
                  <a:txBody>
                    <a:bodyPr/>
                    <a:lstStyle/>
                    <a:p>
                      <a:pPr algn="l" fontAlgn="b"/>
                      <a:r>
                        <a:rPr lang="en-CA" sz="1400" u="none" strike="noStrike" noProof="0">
                          <a:effectLst/>
                        </a:rPr>
                        <a:t> Multi-use Path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2,055,000.00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620,000.00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2,679,000.00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5,354,000.00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21778947"/>
                  </a:ext>
                </a:extLst>
              </a:tr>
              <a:tr h="428951">
                <a:tc>
                  <a:txBody>
                    <a:bodyPr/>
                    <a:lstStyle/>
                    <a:p>
                      <a:pPr algn="l" fontAlgn="b"/>
                      <a:r>
                        <a:rPr lang="en-CA" sz="1400" u="none" strike="noStrike" noProof="0">
                          <a:effectLst/>
                        </a:rPr>
                        <a:t> Multi-use Trail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4,110,000.00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6,254,000.00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4,242,000.00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14,606,000.00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79866549"/>
                  </a:ext>
                </a:extLst>
              </a:tr>
              <a:tr h="428951">
                <a:tc>
                  <a:txBody>
                    <a:bodyPr/>
                    <a:lstStyle/>
                    <a:p>
                      <a:pPr algn="l" fontAlgn="b"/>
                      <a:r>
                        <a:rPr lang="en-CA" sz="1400" u="none" strike="noStrike" noProof="0">
                          <a:effectLst/>
                        </a:rPr>
                        <a:t> Separated Bike Lanes/Cycle Tracks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6,415,000.00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9,521,000.00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4,806,000.00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20,742,000.00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922162005"/>
                  </a:ext>
                </a:extLst>
              </a:tr>
              <a:tr h="428951">
                <a:tc>
                  <a:txBody>
                    <a:bodyPr/>
                    <a:lstStyle/>
                    <a:p>
                      <a:pPr algn="l" fontAlgn="b"/>
                      <a:r>
                        <a:rPr lang="en-CA" sz="1400" u="none" strike="noStrike" noProof="0">
                          <a:effectLst/>
                        </a:rPr>
                        <a:t> Shared Roadway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3,000.00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   </a:t>
                      </a:r>
                      <a:endParaRPr lang="en-CA" sz="1400" b="0" i="0" u="none" strike="noStrike" noProof="0">
                        <a:solidFill>
                          <a:srgbClr val="000000"/>
                        </a:solidFill>
                        <a:effectLst/>
                        <a:latin typeface="Calibri" panose="020F0502020204030204" pitchFamily="34" charset="0"/>
                      </a:endParaRPr>
                    </a:p>
                  </a:txBody>
                  <a:tcPr marL="0" marR="0" marT="0" marB="0" anchor="ctr"/>
                </a:tc>
                <a:tc>
                  <a:txBody>
                    <a:bodyPr/>
                    <a:lstStyle/>
                    <a:p>
                      <a:pPr algn="l" fontAlgn="b"/>
                      <a:r>
                        <a:rPr lang="en-CA" sz="1400" u="none" strike="noStrike" noProof="0">
                          <a:effectLst/>
                        </a:rPr>
                        <a:t> $             3,000.00 </a:t>
                      </a:r>
                      <a:endParaRPr lang="en-CA" sz="1400" b="0" i="0" u="none" strike="noStrike" noProof="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32407529"/>
                  </a:ext>
                </a:extLst>
              </a:tr>
              <a:tr h="428951">
                <a:tc>
                  <a:txBody>
                    <a:bodyPr/>
                    <a:lstStyle/>
                    <a:p>
                      <a:pPr algn="l" fontAlgn="b"/>
                      <a:r>
                        <a:rPr lang="en-CA" sz="1400" u="none" strike="noStrike" noProof="0">
                          <a:effectLst/>
                        </a:rPr>
                        <a:t> Total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  16,219,000.00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            18,436,000.00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  11,757,000.00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tc>
                  <a:txBody>
                    <a:bodyPr/>
                    <a:lstStyle/>
                    <a:p>
                      <a:pPr algn="l" fontAlgn="b"/>
                      <a:r>
                        <a:rPr lang="en-CA" sz="1400" u="none" strike="noStrike" noProof="0">
                          <a:effectLst/>
                        </a:rPr>
                        <a:t> $  46,412,000.00 </a:t>
                      </a:r>
                      <a:endParaRPr lang="en-CA" sz="1400" b="0" i="0" u="none" strike="noStrike" noProof="0">
                        <a:solidFill>
                          <a:srgbClr val="000000"/>
                        </a:solidFill>
                        <a:effectLst/>
                        <a:latin typeface="Calibri" panose="020F0502020204030204" pitchFamily="34" charset="0"/>
                      </a:endParaRPr>
                    </a:p>
                  </a:txBody>
                  <a:tcPr marL="0" marR="0" marT="0" marB="0" anchor="ctr">
                    <a:solidFill>
                      <a:srgbClr val="003F8E"/>
                    </a:solidFill>
                  </a:tcPr>
                </a:tc>
                <a:extLst>
                  <a:ext uri="{0D108BD9-81ED-4DB2-BD59-A6C34878D82A}">
                    <a16:rowId xmlns:a16="http://schemas.microsoft.com/office/drawing/2014/main" val="48038271"/>
                  </a:ext>
                </a:extLst>
              </a:tr>
            </a:tbl>
          </a:graphicData>
        </a:graphic>
      </p:graphicFrame>
      <p:sp>
        <p:nvSpPr>
          <p:cNvPr id="5" name="TextBox 4">
            <a:extLst>
              <a:ext uri="{FF2B5EF4-FFF2-40B4-BE49-F238E27FC236}">
                <a16:creationId xmlns:a16="http://schemas.microsoft.com/office/drawing/2014/main" id="{1F1343AB-A54B-61EA-01DA-B83007367F1A}"/>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19</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3163042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046BE-73F9-08E3-E79C-3CBF5FC285C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B04BABE-E1D5-1405-CC42-2E4E84715A80}"/>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FE00F746-2ABF-76D0-D666-5D812FB23A2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A90C528F-CFCE-AD90-326C-5D1BDF40AAC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2" name="Title 1">
            <a:extLst>
              <a:ext uri="{FF2B5EF4-FFF2-40B4-BE49-F238E27FC236}">
                <a16:creationId xmlns:a16="http://schemas.microsoft.com/office/drawing/2014/main" id="{D3B6BD08-B50B-54B5-3258-64BDA80EBABC}"/>
              </a:ext>
            </a:extLst>
          </p:cNvPr>
          <p:cNvSpPr>
            <a:spLocks noGrp="1"/>
          </p:cNvSpPr>
          <p:nvPr>
            <p:ph type="title"/>
          </p:nvPr>
        </p:nvSpPr>
        <p:spPr>
          <a:xfrm>
            <a:off x="838200" y="-433137"/>
            <a:ext cx="3695299" cy="433137"/>
          </a:xfrm>
        </p:spPr>
        <p:txBody>
          <a:bodyPr vert="horz" lIns="91440" tIns="45720" rIns="91440" bIns="45720" rtlCol="0" anchor="b">
            <a:normAutofit/>
          </a:bodyPr>
          <a:lstStyle/>
          <a:p>
            <a:r>
              <a:rPr lang="en-CA" sz="1800"/>
              <a:t>Network Phasing Review – Urban Area</a:t>
            </a:r>
          </a:p>
        </p:txBody>
      </p:sp>
      <p:pic>
        <p:nvPicPr>
          <p:cNvPr id="3" name="Picture 2" descr="Map of Network Phasing Review of the urban area including network phasing and roads.">
            <a:extLst>
              <a:ext uri="{FF2B5EF4-FFF2-40B4-BE49-F238E27FC236}">
                <a16:creationId xmlns:a16="http://schemas.microsoft.com/office/drawing/2014/main" id="{BF4C9E69-6B61-41AF-836C-183419199EB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810000" y="0"/>
            <a:ext cx="4572000" cy="6858000"/>
          </a:xfrm>
          <a:prstGeom prst="rect">
            <a:avLst/>
          </a:prstGeom>
        </p:spPr>
      </p:pic>
      <p:sp>
        <p:nvSpPr>
          <p:cNvPr id="5" name="TextBox 4">
            <a:extLst>
              <a:ext uri="{FF2B5EF4-FFF2-40B4-BE49-F238E27FC236}">
                <a16:creationId xmlns:a16="http://schemas.microsoft.com/office/drawing/2014/main" id="{0A55E795-D9C6-C45B-E064-043C9FAF48C6}"/>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20</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8" name="Rectangle 7">
            <a:extLst>
              <a:ext uri="{FF2B5EF4-FFF2-40B4-BE49-F238E27FC236}">
                <a16:creationId xmlns:a16="http://schemas.microsoft.com/office/drawing/2014/main" id="{553B450A-91F0-5396-0262-EB9DC890A6CC}"/>
              </a:ext>
              <a:ext uri="{C183D7F6-B498-43B3-948B-1728B52AA6E4}">
                <adec:decorative xmlns:adec="http://schemas.microsoft.com/office/drawing/2017/decorative" val="1"/>
              </a:ext>
            </a:extLst>
          </p:cNvPr>
          <p:cNvSpPr/>
          <p:nvPr/>
        </p:nvSpPr>
        <p:spPr>
          <a:xfrm rot="5400000">
            <a:off x="5577648" y="4685023"/>
            <a:ext cx="214757" cy="299710"/>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0" name="Straight Arrow Connector 9">
            <a:extLst>
              <a:ext uri="{FF2B5EF4-FFF2-40B4-BE49-F238E27FC236}">
                <a16:creationId xmlns:a16="http://schemas.microsoft.com/office/drawing/2014/main" id="{76BC3B83-F578-0467-7942-319F6CFDCC2C}"/>
              </a:ext>
              <a:ext uri="{C183D7F6-B498-43B3-948B-1728B52AA6E4}">
                <adec:decorative xmlns:adec="http://schemas.microsoft.com/office/drawing/2017/decorative" val="1"/>
              </a:ext>
            </a:extLst>
          </p:cNvPr>
          <p:cNvCxnSpPr>
            <a:cxnSpLocks/>
            <a:stCxn id="11" idx="3"/>
          </p:cNvCxnSpPr>
          <p:nvPr/>
        </p:nvCxnSpPr>
        <p:spPr>
          <a:xfrm flipV="1">
            <a:off x="3749807" y="4866057"/>
            <a:ext cx="1780275" cy="287626"/>
          </a:xfrm>
          <a:prstGeom prst="straightConnector1">
            <a:avLst/>
          </a:prstGeom>
          <a:ln>
            <a:solidFill>
              <a:srgbClr val="03045E"/>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8">
            <a:extLst>
              <a:ext uri="{FF2B5EF4-FFF2-40B4-BE49-F238E27FC236}">
                <a16:creationId xmlns:a16="http://schemas.microsoft.com/office/drawing/2014/main" id="{0CB8A1B3-9740-A9E6-44B1-CE271E25E556}"/>
              </a:ext>
            </a:extLst>
          </p:cNvPr>
          <p:cNvSpPr txBox="1"/>
          <p:nvPr/>
        </p:nvSpPr>
        <p:spPr>
          <a:xfrm>
            <a:off x="772426" y="4676629"/>
            <a:ext cx="2977381" cy="954107"/>
          </a:xfrm>
          <a:prstGeom prst="rect">
            <a:avLst/>
          </a:prstGeom>
          <a:solidFill>
            <a:schemeClr val="accent4">
              <a:lumMod val="20000"/>
              <a:lumOff val="80000"/>
            </a:schemeClr>
          </a:solid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rgbClr val="03045E"/>
                </a:solidFill>
              </a:rPr>
              <a:t>WWH: </a:t>
            </a:r>
            <a:r>
              <a:rPr lang="en-US" sz="1400"/>
              <a:t>Support for additional crossings of the Welland River and QEW from Montrose Road to  Chippawa Parkway</a:t>
            </a:r>
          </a:p>
        </p:txBody>
      </p:sp>
    </p:spTree>
    <p:extLst>
      <p:ext uri="{BB962C8B-B14F-4D97-AF65-F5344CB8AC3E}">
        <p14:creationId xmlns:p14="http://schemas.microsoft.com/office/powerpoint/2010/main" val="3403557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B4DB3-3B31-7D33-811A-22A9FAF2CDE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DDB4163-3D26-AE9E-930D-BA020F02237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D2826A33-F872-02A2-D7D3-B55CF9ABF30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sp>
        <p:nvSpPr>
          <p:cNvPr id="2" name="Title 1">
            <a:extLst>
              <a:ext uri="{FF2B5EF4-FFF2-40B4-BE49-F238E27FC236}">
                <a16:creationId xmlns:a16="http://schemas.microsoft.com/office/drawing/2014/main" id="{FDDD1D65-0F9E-EA8E-71C2-FDC25BA2952E}"/>
              </a:ext>
            </a:extLst>
          </p:cNvPr>
          <p:cNvSpPr>
            <a:spLocks noGrp="1"/>
          </p:cNvSpPr>
          <p:nvPr>
            <p:ph type="title"/>
          </p:nvPr>
        </p:nvSpPr>
        <p:spPr>
          <a:xfrm>
            <a:off x="838200" y="-433137"/>
            <a:ext cx="3339164" cy="433137"/>
          </a:xfrm>
        </p:spPr>
        <p:txBody>
          <a:bodyPr vert="horz" lIns="91440" tIns="45720" rIns="91440" bIns="45720" rtlCol="0" anchor="b">
            <a:normAutofit/>
          </a:bodyPr>
          <a:lstStyle/>
          <a:p>
            <a:r>
              <a:rPr lang="en-CA" sz="2000"/>
              <a:t>Network Phasing - Downtown</a:t>
            </a:r>
          </a:p>
        </p:txBody>
      </p:sp>
      <p:pic>
        <p:nvPicPr>
          <p:cNvPr id="7" name="Picture 6">
            <a:extLst>
              <a:ext uri="{FF2B5EF4-FFF2-40B4-BE49-F238E27FC236}">
                <a16:creationId xmlns:a16="http://schemas.microsoft.com/office/drawing/2014/main" id="{2B5C481A-F1E4-1F27-E149-988D0CEC5F7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2500" y="0"/>
            <a:ext cx="10287000" cy="6858000"/>
          </a:xfrm>
          <a:prstGeom prst="rect">
            <a:avLst/>
          </a:prstGeom>
        </p:spPr>
      </p:pic>
      <p:sp>
        <p:nvSpPr>
          <p:cNvPr id="5" name="TextBox 4">
            <a:extLst>
              <a:ext uri="{FF2B5EF4-FFF2-40B4-BE49-F238E27FC236}">
                <a16:creationId xmlns:a16="http://schemas.microsoft.com/office/drawing/2014/main" id="{7876A927-5225-9978-5A10-6D2CF03A1D42}"/>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21</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4" name="Rectangle 3">
            <a:extLst>
              <a:ext uri="{FF2B5EF4-FFF2-40B4-BE49-F238E27FC236}">
                <a16:creationId xmlns:a16="http://schemas.microsoft.com/office/drawing/2014/main" id="{11277A46-9522-B5F8-D0BA-94FEB00C34DB}"/>
              </a:ext>
              <a:ext uri="{C183D7F6-B498-43B3-948B-1728B52AA6E4}">
                <adec:decorative xmlns:adec="http://schemas.microsoft.com/office/drawing/2017/decorative" val="1"/>
              </a:ext>
            </a:extLst>
          </p:cNvPr>
          <p:cNvSpPr/>
          <p:nvPr/>
        </p:nvSpPr>
        <p:spPr>
          <a:xfrm>
            <a:off x="10866474" y="3429000"/>
            <a:ext cx="487326" cy="2695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1720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DF298-EFF8-EB2E-39D5-4CAC4626F4E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2953FC3-77F1-EC5A-B87A-4046601DE30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7348F8FD-8927-7EB4-4AAA-D1B9AE28B4D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sp>
        <p:nvSpPr>
          <p:cNvPr id="2" name="Title 1">
            <a:extLst>
              <a:ext uri="{FF2B5EF4-FFF2-40B4-BE49-F238E27FC236}">
                <a16:creationId xmlns:a16="http://schemas.microsoft.com/office/drawing/2014/main" id="{DCA8C50A-5293-F7EE-AAB4-F5EF61FE6D2E}"/>
              </a:ext>
            </a:extLst>
          </p:cNvPr>
          <p:cNvSpPr>
            <a:spLocks noGrp="1"/>
          </p:cNvSpPr>
          <p:nvPr>
            <p:ph type="title"/>
          </p:nvPr>
        </p:nvSpPr>
        <p:spPr>
          <a:xfrm>
            <a:off x="838200" y="-442762"/>
            <a:ext cx="3204411" cy="442762"/>
          </a:xfrm>
        </p:spPr>
        <p:txBody>
          <a:bodyPr vert="horz" lIns="91440" tIns="45720" rIns="91440" bIns="45720" rtlCol="0" anchor="b">
            <a:normAutofit/>
          </a:bodyPr>
          <a:lstStyle/>
          <a:p>
            <a:r>
              <a:rPr lang="en-CA" sz="2000"/>
              <a:t>Network Phasing - Chippawa</a:t>
            </a:r>
          </a:p>
        </p:txBody>
      </p:sp>
      <p:pic>
        <p:nvPicPr>
          <p:cNvPr id="3" name="Picture 2" descr="Map of network phasing of Chippawa.">
            <a:extLst>
              <a:ext uri="{FF2B5EF4-FFF2-40B4-BE49-F238E27FC236}">
                <a16:creationId xmlns:a16="http://schemas.microsoft.com/office/drawing/2014/main" id="{0C2A47E4-9557-E14B-484C-D85A3D1D17D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2500" y="0"/>
            <a:ext cx="10287000" cy="6858000"/>
          </a:xfrm>
          <a:prstGeom prst="rect">
            <a:avLst/>
          </a:prstGeom>
        </p:spPr>
      </p:pic>
      <p:sp>
        <p:nvSpPr>
          <p:cNvPr id="5" name="TextBox 4">
            <a:extLst>
              <a:ext uri="{FF2B5EF4-FFF2-40B4-BE49-F238E27FC236}">
                <a16:creationId xmlns:a16="http://schemas.microsoft.com/office/drawing/2014/main" id="{071B800A-704B-FB90-6D66-83D7AC23D583}"/>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22</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792411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773CD-4C5E-04A1-A03F-E7908C14F2B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43AA16C-FB45-4C61-3113-C554AC5A7DA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5712CC3-9402-6597-D80E-577091A1FCD9}"/>
              </a:ext>
            </a:extLst>
          </p:cNvPr>
          <p:cNvSpPr txBox="1">
            <a:spLocks noGrp="1"/>
          </p:cNvSpPr>
          <p:nvPr>
            <p:ph type="title" idx="4294967295"/>
          </p:nvPr>
        </p:nvSpPr>
        <p:spPr>
          <a:xfrm>
            <a:off x="726139" y="1686430"/>
            <a:ext cx="94751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Network Policies: Safer Road Crossings</a:t>
            </a:r>
          </a:p>
        </p:txBody>
      </p:sp>
      <p:cxnSp>
        <p:nvCxnSpPr>
          <p:cNvPr id="8" name="Straight Connector 7">
            <a:extLst>
              <a:ext uri="{FF2B5EF4-FFF2-40B4-BE49-F238E27FC236}">
                <a16:creationId xmlns:a16="http://schemas.microsoft.com/office/drawing/2014/main" id="{6F330126-E50B-3874-D652-68C631DF1AB2}"/>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741633AF-068E-D8D2-A11E-5204E9D89BAD}"/>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ADA1B74D-A4A1-59F2-2E5F-EE23030DC88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2" name="TextBox 1">
            <a:extLst>
              <a:ext uri="{FF2B5EF4-FFF2-40B4-BE49-F238E27FC236}">
                <a16:creationId xmlns:a16="http://schemas.microsoft.com/office/drawing/2014/main" id="{D167CD2F-E757-1403-B301-878B2D502FCC}"/>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23</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6" name="TextBox 5">
            <a:extLst>
              <a:ext uri="{FF2B5EF4-FFF2-40B4-BE49-F238E27FC236}">
                <a16:creationId xmlns:a16="http://schemas.microsoft.com/office/drawing/2014/main" id="{8D009BBA-6B1E-07DB-562B-D2DD973BB854}"/>
              </a:ext>
            </a:extLst>
          </p:cNvPr>
          <p:cNvSpPr txBox="1"/>
          <p:nvPr/>
        </p:nvSpPr>
        <p:spPr>
          <a:xfrm>
            <a:off x="845457" y="3227952"/>
            <a:ext cx="2982470" cy="738664"/>
          </a:xfrm>
          <a:prstGeom prst="rect">
            <a:avLst/>
          </a:prstGeom>
          <a:solidFill>
            <a:srgbClr val="00CBF9">
              <a:alpha val="20000"/>
            </a:srgbClr>
          </a:solidFill>
          <a:ln>
            <a:solidFill>
              <a:srgbClr val="00CBF9">
                <a:alpha val="20000"/>
              </a:srgbClr>
            </a:solidFill>
          </a:ln>
        </p:spPr>
        <p:txBody>
          <a:bodyPr wrap="square" rtlCol="0">
            <a:spAutoFit/>
          </a:bodyPr>
          <a:lstStyle/>
          <a:p>
            <a:pPr marL="285750" indent="-285750">
              <a:buFont typeface="Arial" panose="020B0604020202020204" pitchFamily="34" charset="0"/>
              <a:buChar char="•"/>
            </a:pPr>
            <a:r>
              <a:rPr lang="en-CA" sz="1400"/>
              <a:t>Recommended policy for </a:t>
            </a:r>
            <a:r>
              <a:rPr lang="en-CA" sz="1400" b="1"/>
              <a:t>pedestrian/cyclist crossings at trail crossings of roadways</a:t>
            </a:r>
            <a:endParaRPr lang="en-CA" sz="1400" i="1"/>
          </a:p>
        </p:txBody>
      </p:sp>
      <p:sp>
        <p:nvSpPr>
          <p:cNvPr id="10" name="TextBox 9">
            <a:extLst>
              <a:ext uri="{FF2B5EF4-FFF2-40B4-BE49-F238E27FC236}">
                <a16:creationId xmlns:a16="http://schemas.microsoft.com/office/drawing/2014/main" id="{47B5CB5D-B714-8D07-AB4A-8C083F288973}"/>
              </a:ext>
            </a:extLst>
          </p:cNvPr>
          <p:cNvSpPr txBox="1"/>
          <p:nvPr/>
        </p:nvSpPr>
        <p:spPr>
          <a:xfrm>
            <a:off x="3975237" y="3227952"/>
            <a:ext cx="2977382" cy="1815882"/>
          </a:xfrm>
          <a:prstGeom prst="rect">
            <a:avLst/>
          </a:prstGeom>
          <a:solidFill>
            <a:srgbClr val="00CBF9">
              <a:alpha val="20000"/>
            </a:srgbClr>
          </a:solidFill>
          <a:ln>
            <a:solidFill>
              <a:srgbClr val="00CBF9">
                <a:alpha val="20000"/>
              </a:srgbClr>
            </a:solidFill>
          </a:ln>
        </p:spPr>
        <p:txBody>
          <a:bodyPr wrap="square" rtlCol="0">
            <a:spAutoFit/>
          </a:bodyPr>
          <a:lstStyle/>
          <a:p>
            <a:pPr marL="285750" indent="-285750">
              <a:buFont typeface="Arial" panose="020B0604020202020204" pitchFamily="34" charset="0"/>
              <a:buChar char="•"/>
            </a:pPr>
            <a:r>
              <a:rPr lang="en-CA" sz="1400"/>
              <a:t>Recommended policy for </a:t>
            </a:r>
            <a:r>
              <a:rPr lang="en-CA" sz="1400" b="1"/>
              <a:t>accessibility features for intersections</a:t>
            </a:r>
          </a:p>
          <a:p>
            <a:endParaRPr lang="en-CA" sz="1400" b="1"/>
          </a:p>
          <a:p>
            <a:pPr marL="285750" indent="-285750">
              <a:buFont typeface="Arial" panose="020B0604020202020204" pitchFamily="34" charset="0"/>
              <a:buChar char="•"/>
            </a:pPr>
            <a:r>
              <a:rPr lang="en-CA" sz="1400"/>
              <a:t>Including safe intersections for Active Transportation – this including developing guidelines for the use of NRTOR and LPI/LBI</a:t>
            </a:r>
          </a:p>
        </p:txBody>
      </p:sp>
      <p:pic>
        <p:nvPicPr>
          <p:cNvPr id="11" name="Picture 10" descr="A sidewalk with a crossing through a cycle track towards an intersection, with attention tactile walking surface indicators (TWSIs), signage telling cyclists to yield to pedestrians, and line markings at the crossing.">
            <a:extLst>
              <a:ext uri="{FF2B5EF4-FFF2-40B4-BE49-F238E27FC236}">
                <a16:creationId xmlns:a16="http://schemas.microsoft.com/office/drawing/2014/main" id="{C3CC9AA4-678C-7A83-D47A-D928AB376422}"/>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99929" y="2676497"/>
            <a:ext cx="3360534" cy="2521089"/>
          </a:xfrm>
          <a:prstGeom prst="rect">
            <a:avLst/>
          </a:prstGeom>
          <a:noFill/>
          <a:ln>
            <a:noFill/>
          </a:ln>
        </p:spPr>
      </p:pic>
      <p:sp>
        <p:nvSpPr>
          <p:cNvPr id="12" name="TextBox 11">
            <a:extLst>
              <a:ext uri="{FF2B5EF4-FFF2-40B4-BE49-F238E27FC236}">
                <a16:creationId xmlns:a16="http://schemas.microsoft.com/office/drawing/2014/main" id="{B372590D-19A9-39D2-B934-F74B13992EED}"/>
              </a:ext>
            </a:extLst>
          </p:cNvPr>
          <p:cNvSpPr txBox="1"/>
          <p:nvPr/>
        </p:nvSpPr>
        <p:spPr>
          <a:xfrm>
            <a:off x="7042350" y="5162497"/>
            <a:ext cx="3418113" cy="646331"/>
          </a:xfrm>
          <a:prstGeom prst="rect">
            <a:avLst/>
          </a:prstGeom>
          <a:noFill/>
        </p:spPr>
        <p:txBody>
          <a:bodyPr wrap="square">
            <a:spAutoFit/>
          </a:bodyPr>
          <a:lstStyle/>
          <a:p>
            <a:r>
              <a:rPr lang="en-CA" sz="1200" b="1"/>
              <a:t>Examples of accessibility features for intersections: </a:t>
            </a:r>
            <a:r>
              <a:rPr lang="en-CA" sz="1200"/>
              <a:t>Pedestrian Crossing of a Cycle Track at a Protected Intersection (Guelph, ON)</a:t>
            </a:r>
          </a:p>
        </p:txBody>
      </p:sp>
      <p:sp>
        <p:nvSpPr>
          <p:cNvPr id="15" name="Rectangle 14">
            <a:extLst>
              <a:ext uri="{FF2B5EF4-FFF2-40B4-BE49-F238E27FC236}">
                <a16:creationId xmlns:a16="http://schemas.microsoft.com/office/drawing/2014/main" id="{CD4AA794-0DE6-4439-4CAA-998BCBC7431A}"/>
              </a:ext>
              <a:ext uri="{C183D7F6-B498-43B3-948B-1728B52AA6E4}">
                <adec:decorative xmlns:adec="http://schemas.microsoft.com/office/drawing/2017/decorative" val="1"/>
              </a:ext>
            </a:extLst>
          </p:cNvPr>
          <p:cNvSpPr/>
          <p:nvPr/>
        </p:nvSpPr>
        <p:spPr>
          <a:xfrm rot="5400000">
            <a:off x="7915900" y="3790906"/>
            <a:ext cx="250018" cy="974851"/>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975FF8E-898F-4841-AF37-4B707748D92C}"/>
              </a:ext>
              <a:ext uri="{C183D7F6-B498-43B3-948B-1728B52AA6E4}">
                <adec:decorative xmlns:adec="http://schemas.microsoft.com/office/drawing/2017/decorative" val="1"/>
              </a:ext>
            </a:extLst>
          </p:cNvPr>
          <p:cNvSpPr/>
          <p:nvPr/>
        </p:nvSpPr>
        <p:spPr>
          <a:xfrm rot="5400000">
            <a:off x="7356523" y="3282664"/>
            <a:ext cx="461663" cy="974851"/>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1367D8-F7BD-CD59-C058-0986DCDD13A3}"/>
              </a:ext>
              <a:ext uri="{C183D7F6-B498-43B3-948B-1728B52AA6E4}">
                <adec:decorative xmlns:adec="http://schemas.microsoft.com/office/drawing/2017/decorative" val="1"/>
              </a:ext>
            </a:extLst>
          </p:cNvPr>
          <p:cNvSpPr/>
          <p:nvPr/>
        </p:nvSpPr>
        <p:spPr>
          <a:xfrm rot="5400000">
            <a:off x="7508923" y="3435064"/>
            <a:ext cx="461663" cy="974851"/>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C0F8EA6-DDEE-F071-24F7-D8B60A9332AE}"/>
              </a:ext>
              <a:ext uri="{C183D7F6-B498-43B3-948B-1728B52AA6E4}">
                <adec:decorative xmlns:adec="http://schemas.microsoft.com/office/drawing/2017/decorative" val="1"/>
              </a:ext>
            </a:extLst>
          </p:cNvPr>
          <p:cNvSpPr/>
          <p:nvPr/>
        </p:nvSpPr>
        <p:spPr>
          <a:xfrm rot="5400000">
            <a:off x="8752166" y="3780391"/>
            <a:ext cx="250018" cy="765424"/>
          </a:xfrm>
          <a:prstGeom prst="rect">
            <a:avLst/>
          </a:prstGeom>
          <a:noFill/>
          <a:ln>
            <a:solidFill>
              <a:srgbClr val="0304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E56CE1B-409E-9DD5-B064-8BC5792B104A}"/>
              </a:ext>
            </a:extLst>
          </p:cNvPr>
          <p:cNvSpPr txBox="1"/>
          <p:nvPr/>
        </p:nvSpPr>
        <p:spPr>
          <a:xfrm>
            <a:off x="850546" y="4087068"/>
            <a:ext cx="2977381" cy="954107"/>
          </a:xfrm>
          <a:prstGeom prst="rect">
            <a:avLst/>
          </a:prstGeom>
          <a:solidFill>
            <a:srgbClr val="00CBF9">
              <a:alpha val="20000"/>
            </a:srgbClr>
          </a:solidFill>
          <a:ln>
            <a:solidFill>
              <a:srgbClr val="00CBF9">
                <a:alpha val="20000"/>
              </a:srgbClr>
            </a:solidFill>
          </a:ln>
        </p:spPr>
        <p:txBody>
          <a:bodyPr wrap="square" rtlCol="0">
            <a:spAutoFit/>
          </a:bodyPr>
          <a:lstStyle/>
          <a:p>
            <a:pPr marL="285750" indent="-285750">
              <a:buFont typeface="Arial" panose="020B0604020202020204" pitchFamily="34" charset="0"/>
              <a:buChar char="•"/>
            </a:pPr>
            <a:r>
              <a:rPr lang="en-CA" sz="1400"/>
              <a:t>Recommended policy for</a:t>
            </a:r>
            <a:r>
              <a:rPr lang="en-CA" sz="1400" b="1"/>
              <a:t> accessible pedestrian walking speeds when determining pedestrian crossing times</a:t>
            </a:r>
            <a:endParaRPr lang="en-CA" sz="1400" i="1"/>
          </a:p>
        </p:txBody>
      </p:sp>
      <p:sp>
        <p:nvSpPr>
          <p:cNvPr id="21" name="TextBox 20">
            <a:extLst>
              <a:ext uri="{FF2B5EF4-FFF2-40B4-BE49-F238E27FC236}">
                <a16:creationId xmlns:a16="http://schemas.microsoft.com/office/drawing/2014/main" id="{5C2DBA80-FAC2-59E9-ABA0-594AA02149E8}"/>
              </a:ext>
            </a:extLst>
          </p:cNvPr>
          <p:cNvSpPr txBox="1"/>
          <p:nvPr/>
        </p:nvSpPr>
        <p:spPr>
          <a:xfrm>
            <a:off x="811576" y="2462958"/>
            <a:ext cx="6259563" cy="646331"/>
          </a:xfrm>
          <a:prstGeom prst="rect">
            <a:avLst/>
          </a:prstGeom>
          <a:noFill/>
        </p:spPr>
        <p:txBody>
          <a:bodyPr wrap="square" rtlCol="0">
            <a:spAutoFit/>
          </a:bodyPr>
          <a:lstStyle/>
          <a:p>
            <a:r>
              <a:rPr lang="en-CA" b="1">
                <a:solidFill>
                  <a:srgbClr val="003F8E"/>
                </a:solidFill>
              </a:rPr>
              <a:t>What We Heard </a:t>
            </a:r>
            <a:r>
              <a:rPr lang="en-CA"/>
              <a:t>is the desire for safer road crossings. </a:t>
            </a:r>
          </a:p>
          <a:p>
            <a:r>
              <a:rPr lang="en-CA"/>
              <a:t>The TATMP recommends the following supportive policies: </a:t>
            </a:r>
          </a:p>
        </p:txBody>
      </p:sp>
    </p:spTree>
    <p:extLst>
      <p:ext uri="{BB962C8B-B14F-4D97-AF65-F5344CB8AC3E}">
        <p14:creationId xmlns:p14="http://schemas.microsoft.com/office/powerpoint/2010/main" val="4098542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74E80-AE45-0B0E-56AC-E2045CD91718}"/>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1F0250D4-72DC-B60B-ED41-039513E3D779}"/>
              </a:ext>
              <a:ext uri="{C183D7F6-B498-43B3-948B-1728B52AA6E4}">
                <adec:decorative xmlns:adec="http://schemas.microsoft.com/office/drawing/2017/decorative" val="1"/>
              </a:ext>
            </a:extLst>
          </p:cNvPr>
          <p:cNvPicPr/>
          <p:nvPr/>
        </p:nvPicPr>
        <p:blipFill>
          <a:blip r:embed="rId2"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77A9331D-DCCF-5D5A-DB4F-59BEB507623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23BFC70-8C93-130A-2295-2E81B470EDB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3B3C824F-B366-1F94-5EE1-633785EE396C}"/>
              </a:ext>
            </a:extLst>
          </p:cNvPr>
          <p:cNvSpPr txBox="1">
            <a:spLocks noGrp="1"/>
          </p:cNvSpPr>
          <p:nvPr>
            <p:ph type="title" idx="4294967295"/>
          </p:nvPr>
        </p:nvSpPr>
        <p:spPr>
          <a:xfrm>
            <a:off x="726140" y="4598893"/>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Wayfinding</a:t>
            </a:r>
          </a:p>
        </p:txBody>
      </p:sp>
      <p:cxnSp>
        <p:nvCxnSpPr>
          <p:cNvPr id="8" name="Straight Connector 7">
            <a:extLst>
              <a:ext uri="{FF2B5EF4-FFF2-40B4-BE49-F238E27FC236}">
                <a16:creationId xmlns:a16="http://schemas.microsoft.com/office/drawing/2014/main" id="{F3236491-15A2-CD59-DF44-4C1B94F2A6B4}"/>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50ACDD64-7E12-BD62-957A-47E88F89E4D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CCCA22A5-3093-A946-7647-7BBFA86E3689}"/>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24</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62098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C229B-AC57-CDB4-1A9D-6969E2ED147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274C612-DFD2-2035-CF9B-D1CBF193AA0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367B6286-3812-159F-335A-DF3B974C6AB4}"/>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39F9D8CA-3623-2365-B8C5-6210CD3531A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99559860-F494-A332-4BAF-92AB50C8BB0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B362AE2A-F4D2-11C4-DF25-318B5F4B7770}"/>
              </a:ext>
            </a:extLst>
          </p:cNvPr>
          <p:cNvSpPr txBox="1">
            <a:spLocks noGrp="1"/>
          </p:cNvSpPr>
          <p:nvPr>
            <p:ph type="title" idx="4294967295"/>
          </p:nvPr>
        </p:nvSpPr>
        <p:spPr>
          <a:xfrm>
            <a:off x="648487" y="1816406"/>
            <a:ext cx="532368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Wayfinding Guidelines</a:t>
            </a:r>
          </a:p>
        </p:txBody>
      </p:sp>
      <p:sp>
        <p:nvSpPr>
          <p:cNvPr id="5" name="TextBox 4">
            <a:extLst>
              <a:ext uri="{FF2B5EF4-FFF2-40B4-BE49-F238E27FC236}">
                <a16:creationId xmlns:a16="http://schemas.microsoft.com/office/drawing/2014/main" id="{73C7031B-61E1-C4E3-75D3-1476BC92088B}"/>
              </a:ext>
            </a:extLst>
          </p:cNvPr>
          <p:cNvSpPr txBox="1"/>
          <p:nvPr/>
        </p:nvSpPr>
        <p:spPr>
          <a:xfrm>
            <a:off x="742708" y="2581628"/>
            <a:ext cx="4939483" cy="3407425"/>
          </a:xfrm>
          <a:prstGeom prst="rect">
            <a:avLst/>
          </a:prstGeom>
        </p:spPr>
        <p:txBody>
          <a:bodyPr vert="horz" wrap="square" lIns="91440" tIns="45720" rIns="91440" bIns="45720" rtlCol="0" anchor="t">
            <a:noAutofit/>
          </a:bodyPr>
          <a:lstStyle/>
          <a:p>
            <a:pPr>
              <a:lnSpc>
                <a:spcPct val="120000"/>
              </a:lnSpc>
            </a:pPr>
            <a:r>
              <a:rPr lang="en-CA" sz="1600" noProof="0">
                <a:solidFill>
                  <a:srgbClr val="000000"/>
                </a:solidFill>
                <a:latin typeface="Inter 18pt" panose="020B0604020202020204" charset="0"/>
                <a:ea typeface="Inter 18pt" panose="020B0604020202020204" charset="0"/>
              </a:rPr>
              <a:t>Developed recommendations for the design of wayfinding signage – to be placed along the active transportation network to provide essential information to:</a:t>
            </a:r>
          </a:p>
          <a:p>
            <a:pPr>
              <a:lnSpc>
                <a:spcPct val="120000"/>
              </a:lnSpc>
            </a:pPr>
            <a:endParaRPr lang="en-CA" sz="1600" noProof="0">
              <a:solidFill>
                <a:srgbClr val="000000"/>
              </a:solidFill>
              <a:latin typeface="Inter 18pt" panose="020B0604020202020204" charset="0"/>
              <a:ea typeface="Inter 18pt" panose="020B0604020202020204" charset="0"/>
            </a:endParaRPr>
          </a:p>
          <a:p>
            <a:pPr marL="285750" indent="-28575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Help orient users themselves </a:t>
            </a:r>
          </a:p>
          <a:p>
            <a:pPr marL="285750" indent="-28575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Navigate from one location to another</a:t>
            </a:r>
          </a:p>
          <a:p>
            <a:pPr marL="285750" indent="-28575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Improves access to local destinations</a:t>
            </a:r>
          </a:p>
          <a:p>
            <a:pPr marL="285750" indent="-28575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Enhance tourism</a:t>
            </a:r>
          </a:p>
          <a:p>
            <a:pPr marL="285750" indent="-28575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Ensures safe use of transportation networks for everyone</a:t>
            </a:r>
          </a:p>
        </p:txBody>
      </p:sp>
      <p:pic>
        <p:nvPicPr>
          <p:cNvPr id="3" name="Picture 2">
            <a:extLst>
              <a:ext uri="{FF2B5EF4-FFF2-40B4-BE49-F238E27FC236}">
                <a16:creationId xmlns:a16="http://schemas.microsoft.com/office/drawing/2014/main" id="{E402B131-FC6A-C738-2E02-77D0D0887463}"/>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017549" y="1107569"/>
            <a:ext cx="1345089" cy="1626106"/>
          </a:xfrm>
          <a:prstGeom prst="rect">
            <a:avLst/>
          </a:prstGeom>
        </p:spPr>
      </p:pic>
      <p:sp>
        <p:nvSpPr>
          <p:cNvPr id="10" name="Rectangle: Rounded Corners 9">
            <a:extLst>
              <a:ext uri="{FF2B5EF4-FFF2-40B4-BE49-F238E27FC236}">
                <a16:creationId xmlns:a16="http://schemas.microsoft.com/office/drawing/2014/main" id="{CD8DB092-856C-1A48-23EB-3A4104B6FF6C}"/>
              </a:ext>
              <a:ext uri="{C183D7F6-B498-43B3-948B-1728B52AA6E4}">
                <adec:decorative xmlns:adec="http://schemas.microsoft.com/office/drawing/2017/decorative" val="1"/>
              </a:ext>
            </a:extLst>
          </p:cNvPr>
          <p:cNvSpPr/>
          <p:nvPr/>
        </p:nvSpPr>
        <p:spPr>
          <a:xfrm>
            <a:off x="7415114" y="1107569"/>
            <a:ext cx="3446990" cy="1626107"/>
          </a:xfrm>
          <a:prstGeom prst="roundRect">
            <a:avLst>
              <a:gd name="adj" fmla="val 10547"/>
            </a:avLst>
          </a:prstGeom>
          <a:solidFill>
            <a:srgbClr val="003F8E">
              <a:alpha val="1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507" noProof="0">
              <a:latin typeface="Montserrat" panose="00000500000000000000" pitchFamily="2" charset="0"/>
            </a:endParaRPr>
          </a:p>
        </p:txBody>
      </p:sp>
      <p:sp>
        <p:nvSpPr>
          <p:cNvPr id="11" name="TextBox 10">
            <a:extLst>
              <a:ext uri="{FF2B5EF4-FFF2-40B4-BE49-F238E27FC236}">
                <a16:creationId xmlns:a16="http://schemas.microsoft.com/office/drawing/2014/main" id="{AD2B8EFC-1753-CB29-F0D9-2B757659A2AC}"/>
              </a:ext>
            </a:extLst>
          </p:cNvPr>
          <p:cNvSpPr txBox="1"/>
          <p:nvPr/>
        </p:nvSpPr>
        <p:spPr>
          <a:xfrm>
            <a:off x="7602645" y="1206992"/>
            <a:ext cx="2686272" cy="330603"/>
          </a:xfrm>
          <a:prstGeom prst="rect">
            <a:avLst/>
          </a:prstGeom>
          <a:noFill/>
        </p:spPr>
        <p:txBody>
          <a:bodyPr wrap="square">
            <a:spAutoFit/>
          </a:bodyPr>
          <a:lstStyle/>
          <a:p>
            <a:pPr>
              <a:lnSpc>
                <a:spcPct val="120000"/>
              </a:lnSpc>
              <a:spcBef>
                <a:spcPts val="377"/>
              </a:spcBef>
            </a:pPr>
            <a:r>
              <a:rPr lang="en-CA" sz="1400" b="1" noProof="0">
                <a:solidFill>
                  <a:srgbClr val="2D414B"/>
                </a:solidFill>
                <a:latin typeface="Inter 18pt" panose="020B0604020202020204" charset="0"/>
                <a:ea typeface="Inter 18pt" panose="020B0604020202020204" charset="0"/>
                <a:cs typeface="Calibri" panose="020F0502020204030204" pitchFamily="34" charset="0"/>
              </a:rPr>
              <a:t>Directional Signage</a:t>
            </a:r>
          </a:p>
        </p:txBody>
      </p:sp>
      <p:sp>
        <p:nvSpPr>
          <p:cNvPr id="12" name="TextBox 11">
            <a:extLst>
              <a:ext uri="{FF2B5EF4-FFF2-40B4-BE49-F238E27FC236}">
                <a16:creationId xmlns:a16="http://schemas.microsoft.com/office/drawing/2014/main" id="{B3B34922-830B-8DF5-6AE0-32CD4EDE812E}"/>
              </a:ext>
            </a:extLst>
          </p:cNvPr>
          <p:cNvSpPr txBox="1"/>
          <p:nvPr/>
        </p:nvSpPr>
        <p:spPr>
          <a:xfrm>
            <a:off x="7435946" y="1661454"/>
            <a:ext cx="3426158" cy="920174"/>
          </a:xfrm>
          <a:prstGeom prst="rect">
            <a:avLst/>
          </a:prstGeom>
        </p:spPr>
        <p:txBody>
          <a:bodyPr vert="horz" wrap="square" lIns="28701" tIns="14351" rIns="28701" bIns="14351" rtlCol="0" anchor="t">
            <a:noAutofit/>
          </a:bodyPr>
          <a:lstStyle/>
          <a:p>
            <a:pPr marL="285535" indent="-233212" fontAlgn="ctr">
              <a:spcBef>
                <a:spcPts val="565"/>
              </a:spcBef>
              <a:spcAft>
                <a:spcPts val="188"/>
              </a:spcAft>
              <a:buClr>
                <a:srgbClr val="007354"/>
              </a:buClr>
              <a:buSzPct val="140000"/>
              <a:buFont typeface="Arial" panose="020B0604020202020204" pitchFamily="34" charset="0"/>
              <a:buChar char="•"/>
            </a:pPr>
            <a:r>
              <a:rPr lang="en-CA" sz="1300" noProof="0">
                <a:solidFill>
                  <a:srgbClr val="1E242B"/>
                </a:solidFill>
                <a:latin typeface="Inter 18pt" panose="020B0604020202020204" charset="0"/>
                <a:ea typeface="Inter 18pt" panose="020B0604020202020204" charset="0"/>
                <a:cs typeface="Calibri" panose="020F0502020204030204" pitchFamily="34" charset="0"/>
              </a:rPr>
              <a:t>Used throughout the trail at regular intervals and intersections.</a:t>
            </a:r>
          </a:p>
          <a:p>
            <a:pPr marL="285535" indent="-233212" fontAlgn="ctr">
              <a:spcBef>
                <a:spcPts val="565"/>
              </a:spcBef>
              <a:spcAft>
                <a:spcPts val="188"/>
              </a:spcAft>
              <a:buClr>
                <a:srgbClr val="007354"/>
              </a:buClr>
              <a:buSzPct val="140000"/>
              <a:buFont typeface="Arial" panose="020B0604020202020204" pitchFamily="34" charset="0"/>
              <a:buChar char="•"/>
            </a:pPr>
            <a:r>
              <a:rPr lang="en-CA" sz="1300" noProof="0">
                <a:solidFill>
                  <a:srgbClr val="1E242B"/>
                </a:solidFill>
                <a:latin typeface="Inter 18pt" panose="020B0604020202020204" charset="0"/>
                <a:ea typeface="Inter 18pt" panose="020B0604020202020204" charset="0"/>
                <a:cs typeface="Calibri" panose="020F0502020204030204" pitchFamily="34" charset="0"/>
              </a:rPr>
              <a:t>Provides reassurance that users are following the designated trail network.</a:t>
            </a:r>
            <a:endParaRPr lang="en-CA" sz="1300" noProof="0">
              <a:solidFill>
                <a:prstClr val="black"/>
              </a:solidFill>
              <a:latin typeface="Inter 18pt" panose="020B0604020202020204" charset="0"/>
              <a:ea typeface="Inter 18pt" panose="020B0604020202020204" charset="0"/>
              <a:cs typeface="Calibri" panose="020F0502020204030204" pitchFamily="34" charset="0"/>
            </a:endParaRPr>
          </a:p>
        </p:txBody>
      </p:sp>
      <p:pic>
        <p:nvPicPr>
          <p:cNvPr id="15" name="Picture 14">
            <a:extLst>
              <a:ext uri="{FF2B5EF4-FFF2-40B4-BE49-F238E27FC236}">
                <a16:creationId xmlns:a16="http://schemas.microsoft.com/office/drawing/2014/main" id="{9B50BA9E-4F9D-4C7B-53AB-BA2B8668B5ED}"/>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904746" y="2915382"/>
            <a:ext cx="1212060" cy="1532389"/>
          </a:xfrm>
          <a:prstGeom prst="rect">
            <a:avLst/>
          </a:prstGeom>
        </p:spPr>
      </p:pic>
      <p:sp>
        <p:nvSpPr>
          <p:cNvPr id="16" name="Rectangle: Rounded Corners 15">
            <a:extLst>
              <a:ext uri="{FF2B5EF4-FFF2-40B4-BE49-F238E27FC236}">
                <a16:creationId xmlns:a16="http://schemas.microsoft.com/office/drawing/2014/main" id="{7E530E03-6AD5-7B27-221D-A687796A6B49}"/>
              </a:ext>
              <a:ext uri="{C183D7F6-B498-43B3-948B-1728B52AA6E4}">
                <adec:decorative xmlns:adec="http://schemas.microsoft.com/office/drawing/2017/decorative" val="1"/>
              </a:ext>
            </a:extLst>
          </p:cNvPr>
          <p:cNvSpPr/>
          <p:nvPr/>
        </p:nvSpPr>
        <p:spPr>
          <a:xfrm>
            <a:off x="8116806" y="3204332"/>
            <a:ext cx="3028308" cy="1224085"/>
          </a:xfrm>
          <a:prstGeom prst="roundRect">
            <a:avLst>
              <a:gd name="adj" fmla="val 10547"/>
            </a:avLst>
          </a:prstGeom>
          <a:solidFill>
            <a:srgbClr val="2D414B">
              <a:alpha val="1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507" noProof="0">
              <a:latin typeface="Montserrat" panose="00000500000000000000" pitchFamily="2" charset="0"/>
            </a:endParaRPr>
          </a:p>
        </p:txBody>
      </p:sp>
      <p:sp>
        <p:nvSpPr>
          <p:cNvPr id="17" name="TextBox 16">
            <a:extLst>
              <a:ext uri="{FF2B5EF4-FFF2-40B4-BE49-F238E27FC236}">
                <a16:creationId xmlns:a16="http://schemas.microsoft.com/office/drawing/2014/main" id="{4B8C22CB-EA14-9D9C-3EF7-E35F66EEF748}"/>
              </a:ext>
            </a:extLst>
          </p:cNvPr>
          <p:cNvSpPr txBox="1"/>
          <p:nvPr/>
        </p:nvSpPr>
        <p:spPr>
          <a:xfrm>
            <a:off x="8292143" y="3230095"/>
            <a:ext cx="2686272" cy="329129"/>
          </a:xfrm>
          <a:prstGeom prst="rect">
            <a:avLst/>
          </a:prstGeom>
          <a:noFill/>
        </p:spPr>
        <p:txBody>
          <a:bodyPr wrap="square">
            <a:spAutoFit/>
          </a:bodyPr>
          <a:lstStyle/>
          <a:p>
            <a:pPr>
              <a:lnSpc>
                <a:spcPct val="120000"/>
              </a:lnSpc>
              <a:spcBef>
                <a:spcPts val="377"/>
              </a:spcBef>
            </a:pPr>
            <a:r>
              <a:rPr lang="en-CA" sz="1400" b="1" noProof="0">
                <a:solidFill>
                  <a:srgbClr val="2D414B"/>
                </a:solidFill>
                <a:latin typeface="Inter 18pt" panose="020B0604020202020204" charset="0"/>
                <a:ea typeface="Inter 18pt" panose="020B0604020202020204" charset="0"/>
                <a:cs typeface="Calibri" panose="020F0502020204030204" pitchFamily="34" charset="0"/>
              </a:rPr>
              <a:t>Turn Signs</a:t>
            </a:r>
          </a:p>
        </p:txBody>
      </p:sp>
      <p:sp>
        <p:nvSpPr>
          <p:cNvPr id="18" name="TextBox 17">
            <a:extLst>
              <a:ext uri="{FF2B5EF4-FFF2-40B4-BE49-F238E27FC236}">
                <a16:creationId xmlns:a16="http://schemas.microsoft.com/office/drawing/2014/main" id="{DD815556-09DB-926C-4403-6822A7FA6DD5}"/>
              </a:ext>
            </a:extLst>
          </p:cNvPr>
          <p:cNvSpPr txBox="1"/>
          <p:nvPr/>
        </p:nvSpPr>
        <p:spPr>
          <a:xfrm>
            <a:off x="8133328" y="3613539"/>
            <a:ext cx="2917314" cy="566595"/>
          </a:xfrm>
          <a:prstGeom prst="rect">
            <a:avLst/>
          </a:prstGeom>
        </p:spPr>
        <p:txBody>
          <a:bodyPr vert="horz" wrap="square" lIns="28701" tIns="14351" rIns="28701" bIns="14351" rtlCol="0" anchor="t">
            <a:noAutofit/>
          </a:bodyPr>
          <a:lstStyle/>
          <a:p>
            <a:pPr marL="285535" indent="-233212" fontAlgn="ctr">
              <a:spcBef>
                <a:spcPts val="565"/>
              </a:spcBef>
              <a:spcAft>
                <a:spcPts val="188"/>
              </a:spcAft>
              <a:buClr>
                <a:srgbClr val="007354"/>
              </a:buClr>
              <a:buSzPct val="140000"/>
              <a:buFont typeface="Arial" panose="020B0604020202020204" pitchFamily="34" charset="0"/>
              <a:buChar char="•"/>
            </a:pPr>
            <a:r>
              <a:rPr lang="en-CA" sz="1300" noProof="0">
                <a:solidFill>
                  <a:srgbClr val="1E242B"/>
                </a:solidFill>
                <a:latin typeface="Inter 18pt" panose="020B0604020202020204" charset="0"/>
                <a:ea typeface="Inter 18pt" panose="020B0604020202020204" charset="0"/>
                <a:cs typeface="Calibri" panose="020F0502020204030204" pitchFamily="34" charset="0"/>
              </a:rPr>
              <a:t>Indicates where an active transportation route turns from one street onto another</a:t>
            </a:r>
            <a:r>
              <a:rPr lang="en-CA" sz="1004" noProof="0">
                <a:solidFill>
                  <a:srgbClr val="1E242B"/>
                </a:solidFill>
                <a:latin typeface="Inter 18pt" panose="020B0604020202020204" charset="0"/>
                <a:ea typeface="Inter 18pt" panose="020B0604020202020204" charset="0"/>
                <a:cs typeface="Calibri" panose="020F0502020204030204" pitchFamily="34" charset="0"/>
              </a:rPr>
              <a:t>.</a:t>
            </a:r>
          </a:p>
        </p:txBody>
      </p:sp>
      <p:pic>
        <p:nvPicPr>
          <p:cNvPr id="19" name="Picture 18">
            <a:extLst>
              <a:ext uri="{FF2B5EF4-FFF2-40B4-BE49-F238E27FC236}">
                <a16:creationId xmlns:a16="http://schemas.microsoft.com/office/drawing/2014/main" id="{4B5ABD3C-1D8E-E269-2D6E-389E8FE2EA2B}"/>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288221" y="4466633"/>
            <a:ext cx="1210948" cy="1686167"/>
          </a:xfrm>
          <a:prstGeom prst="rect">
            <a:avLst/>
          </a:prstGeom>
        </p:spPr>
      </p:pic>
      <p:sp>
        <p:nvSpPr>
          <p:cNvPr id="20" name="Rectangle: Rounded Corners 19">
            <a:extLst>
              <a:ext uri="{FF2B5EF4-FFF2-40B4-BE49-F238E27FC236}">
                <a16:creationId xmlns:a16="http://schemas.microsoft.com/office/drawing/2014/main" id="{14303CBB-AEE8-74E9-2E87-E7BC5447D9DC}"/>
              </a:ext>
              <a:ext uri="{C183D7F6-B498-43B3-948B-1728B52AA6E4}">
                <adec:decorative xmlns:adec="http://schemas.microsoft.com/office/drawing/2017/decorative" val="1"/>
              </a:ext>
            </a:extLst>
          </p:cNvPr>
          <p:cNvSpPr/>
          <p:nvPr/>
        </p:nvSpPr>
        <p:spPr>
          <a:xfrm>
            <a:off x="7603517" y="4633259"/>
            <a:ext cx="3028308" cy="1686166"/>
          </a:xfrm>
          <a:prstGeom prst="roundRect">
            <a:avLst>
              <a:gd name="adj" fmla="val 10547"/>
            </a:avLst>
          </a:prstGeom>
          <a:solidFill>
            <a:schemeClr val="bg2">
              <a:lumMod val="10000"/>
              <a:alpha val="129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507" noProof="0">
              <a:latin typeface="Montserrat" panose="00000500000000000000" pitchFamily="2" charset="0"/>
            </a:endParaRPr>
          </a:p>
        </p:txBody>
      </p:sp>
      <p:sp>
        <p:nvSpPr>
          <p:cNvPr id="21" name="TextBox 20">
            <a:extLst>
              <a:ext uri="{FF2B5EF4-FFF2-40B4-BE49-F238E27FC236}">
                <a16:creationId xmlns:a16="http://schemas.microsoft.com/office/drawing/2014/main" id="{3E145F68-1428-328A-AD84-E066D0AA50F5}"/>
              </a:ext>
            </a:extLst>
          </p:cNvPr>
          <p:cNvSpPr txBox="1"/>
          <p:nvPr/>
        </p:nvSpPr>
        <p:spPr>
          <a:xfrm>
            <a:off x="7778854" y="4659022"/>
            <a:ext cx="2686272" cy="327334"/>
          </a:xfrm>
          <a:prstGeom prst="rect">
            <a:avLst/>
          </a:prstGeom>
          <a:noFill/>
        </p:spPr>
        <p:txBody>
          <a:bodyPr wrap="square">
            <a:spAutoFit/>
          </a:bodyPr>
          <a:lstStyle/>
          <a:p>
            <a:pPr>
              <a:lnSpc>
                <a:spcPct val="120000"/>
              </a:lnSpc>
              <a:spcBef>
                <a:spcPts val="377"/>
              </a:spcBef>
            </a:pPr>
            <a:r>
              <a:rPr lang="en-CA" sz="1400" b="1" noProof="0">
                <a:solidFill>
                  <a:srgbClr val="2D414B"/>
                </a:solidFill>
                <a:latin typeface="Inter 18pt" panose="020B0604020202020204" charset="0"/>
                <a:ea typeface="Inter 18pt" panose="020B0604020202020204" charset="0"/>
                <a:cs typeface="Calibri" panose="020F0502020204030204" pitchFamily="34" charset="0"/>
              </a:rPr>
              <a:t>Confirmation Signs</a:t>
            </a:r>
          </a:p>
        </p:txBody>
      </p:sp>
      <p:sp>
        <p:nvSpPr>
          <p:cNvPr id="22" name="TextBox 21">
            <a:extLst>
              <a:ext uri="{FF2B5EF4-FFF2-40B4-BE49-F238E27FC236}">
                <a16:creationId xmlns:a16="http://schemas.microsoft.com/office/drawing/2014/main" id="{CD93DF14-E1ED-2A21-DBE4-775E0C259123}"/>
              </a:ext>
            </a:extLst>
          </p:cNvPr>
          <p:cNvSpPr txBox="1"/>
          <p:nvPr/>
        </p:nvSpPr>
        <p:spPr>
          <a:xfrm>
            <a:off x="7624349" y="4973431"/>
            <a:ext cx="2917314" cy="1265444"/>
          </a:xfrm>
          <a:prstGeom prst="rect">
            <a:avLst/>
          </a:prstGeom>
        </p:spPr>
        <p:txBody>
          <a:bodyPr vert="horz" wrap="square" lIns="28701" tIns="14351" rIns="28701" bIns="14351" rtlCol="0" anchor="t">
            <a:noAutofit/>
          </a:bodyPr>
          <a:lstStyle/>
          <a:p>
            <a:pPr marL="285535" indent="-233212" fontAlgn="ctr">
              <a:spcBef>
                <a:spcPts val="565"/>
              </a:spcBef>
              <a:spcAft>
                <a:spcPts val="188"/>
              </a:spcAft>
              <a:buClr>
                <a:srgbClr val="003F8E"/>
              </a:buClr>
              <a:buSzPct val="140000"/>
              <a:buFont typeface="Arial" panose="020B0604020202020204" pitchFamily="34" charset="0"/>
              <a:buChar char="•"/>
            </a:pPr>
            <a:r>
              <a:rPr lang="en-CA" sz="1300" noProof="0">
                <a:solidFill>
                  <a:srgbClr val="1E242B"/>
                </a:solidFill>
                <a:latin typeface="Inter 18pt" panose="020B0604020202020204" charset="0"/>
                <a:ea typeface="Inter 18pt" panose="020B0604020202020204" charset="0"/>
                <a:cs typeface="Calibri" panose="020F0502020204030204" pitchFamily="34" charset="0"/>
              </a:rPr>
              <a:t>Identifies the current route of travel.</a:t>
            </a:r>
          </a:p>
          <a:p>
            <a:pPr marL="285535" indent="-233212" fontAlgn="ctr">
              <a:spcBef>
                <a:spcPts val="565"/>
              </a:spcBef>
              <a:spcAft>
                <a:spcPts val="188"/>
              </a:spcAft>
              <a:buClr>
                <a:srgbClr val="003F8E"/>
              </a:buClr>
              <a:buSzPct val="140000"/>
              <a:buFont typeface="Arial" panose="020B0604020202020204" pitchFamily="34" charset="0"/>
              <a:buChar char="•"/>
            </a:pPr>
            <a:r>
              <a:rPr lang="en-CA" sz="1300" noProof="0">
                <a:solidFill>
                  <a:srgbClr val="1E242B"/>
                </a:solidFill>
                <a:latin typeface="Inter 18pt" panose="020B0604020202020204" charset="0"/>
                <a:ea typeface="Inter 18pt" panose="020B0604020202020204" charset="0"/>
                <a:cs typeface="Calibri" panose="020F0502020204030204" pitchFamily="34" charset="0"/>
              </a:rPr>
              <a:t>Reinforces direction after a turn.</a:t>
            </a:r>
          </a:p>
          <a:p>
            <a:pPr marL="285535" indent="-233212" fontAlgn="ctr">
              <a:spcBef>
                <a:spcPts val="565"/>
              </a:spcBef>
              <a:spcAft>
                <a:spcPts val="188"/>
              </a:spcAft>
              <a:buClr>
                <a:srgbClr val="003F8E"/>
              </a:buClr>
              <a:buSzPct val="140000"/>
              <a:buFont typeface="Arial" panose="020B0604020202020204" pitchFamily="34" charset="0"/>
              <a:buChar char="•"/>
            </a:pPr>
            <a:r>
              <a:rPr lang="en-CA" sz="1300" noProof="0">
                <a:solidFill>
                  <a:srgbClr val="1E242B"/>
                </a:solidFill>
                <a:latin typeface="Inter 18pt" panose="020B0604020202020204" charset="0"/>
                <a:ea typeface="Inter 18pt" panose="020B0604020202020204" charset="0"/>
                <a:cs typeface="Calibri" panose="020F0502020204030204" pitchFamily="34" charset="0"/>
              </a:rPr>
              <a:t>Repeated regularly to indicate users are on a designated route.</a:t>
            </a:r>
          </a:p>
        </p:txBody>
      </p:sp>
      <p:sp>
        <p:nvSpPr>
          <p:cNvPr id="23" name="Oval 22">
            <a:extLst>
              <a:ext uri="{FF2B5EF4-FFF2-40B4-BE49-F238E27FC236}">
                <a16:creationId xmlns:a16="http://schemas.microsoft.com/office/drawing/2014/main" id="{7BE648FE-9AE2-D43D-A7AD-76B8901565AD}"/>
              </a:ext>
              <a:ext uri="{C183D7F6-B498-43B3-948B-1728B52AA6E4}">
                <adec:decorative xmlns:adec="http://schemas.microsoft.com/office/drawing/2017/decorative" val="1"/>
              </a:ext>
            </a:extLst>
          </p:cNvPr>
          <p:cNvSpPr/>
          <p:nvPr/>
        </p:nvSpPr>
        <p:spPr>
          <a:xfrm>
            <a:off x="10932957" y="3135513"/>
            <a:ext cx="235371" cy="211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E4AAF62-788B-D3BA-29FB-E834125078C7}"/>
              </a:ext>
              <a:ext uri="{C183D7F6-B498-43B3-948B-1728B52AA6E4}">
                <adec:decorative xmlns:adec="http://schemas.microsoft.com/office/drawing/2017/decorative" val="1"/>
              </a:ext>
            </a:extLst>
          </p:cNvPr>
          <p:cNvSpPr/>
          <p:nvPr/>
        </p:nvSpPr>
        <p:spPr>
          <a:xfrm>
            <a:off x="10678958" y="1067290"/>
            <a:ext cx="235371" cy="211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a:extLst>
              <a:ext uri="{FF2B5EF4-FFF2-40B4-BE49-F238E27FC236}">
                <a16:creationId xmlns:a16="http://schemas.microsoft.com/office/drawing/2014/main" id="{82E3A571-00FF-0E35-347F-FB9C3DF61EAD}"/>
              </a:ext>
              <a:ext uri="{C183D7F6-B498-43B3-948B-1728B52AA6E4}">
                <adec:decorative xmlns:adec="http://schemas.microsoft.com/office/drawing/2017/decorative" val="1"/>
              </a:ext>
            </a:extLst>
          </p:cNvPr>
          <p:cNvSpPr/>
          <p:nvPr/>
        </p:nvSpPr>
        <p:spPr>
          <a:xfrm>
            <a:off x="10434722" y="4595184"/>
            <a:ext cx="235371" cy="2114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65755811-6892-AB55-0D63-16F55E7B0CB8}"/>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25</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250597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FC61B-D9E5-5089-8D59-FC0B8D95036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98E96B5-8F06-E179-B9A4-4AEBC7533DE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60C45EE-913B-0BFA-7737-E6D0A6227B57}"/>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F5345C24-614A-A0EA-A221-9F1ABB4C153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8C9278D8-9317-C140-6124-F9091B74C84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3" name="Title 2">
            <a:extLst>
              <a:ext uri="{FF2B5EF4-FFF2-40B4-BE49-F238E27FC236}">
                <a16:creationId xmlns:a16="http://schemas.microsoft.com/office/drawing/2014/main" id="{58FD94ED-3F50-92D7-9DD0-DF3DF01424AF}"/>
              </a:ext>
            </a:extLst>
          </p:cNvPr>
          <p:cNvSpPr>
            <a:spLocks noGrp="1"/>
          </p:cNvSpPr>
          <p:nvPr>
            <p:ph type="title"/>
          </p:nvPr>
        </p:nvSpPr>
        <p:spPr>
          <a:xfrm>
            <a:off x="838200" y="-462013"/>
            <a:ext cx="3271787" cy="462013"/>
          </a:xfrm>
        </p:spPr>
        <p:txBody>
          <a:bodyPr vert="horz" lIns="91440" tIns="45720" rIns="91440" bIns="45720" rtlCol="0" anchor="b">
            <a:normAutofit/>
          </a:bodyPr>
          <a:lstStyle/>
          <a:p>
            <a:r>
              <a:rPr lang="en-CA" sz="2000"/>
              <a:t>Wayfinding Guidelines Slide 2</a:t>
            </a:r>
          </a:p>
        </p:txBody>
      </p:sp>
      <p:sp>
        <p:nvSpPr>
          <p:cNvPr id="4" name="TextBox 3">
            <a:extLst>
              <a:ext uri="{FF2B5EF4-FFF2-40B4-BE49-F238E27FC236}">
                <a16:creationId xmlns:a16="http://schemas.microsoft.com/office/drawing/2014/main" id="{52320314-0CE4-1B92-4DB4-C295DC452508}"/>
              </a:ext>
            </a:extLst>
          </p:cNvPr>
          <p:cNvSpPr txBox="1"/>
          <p:nvPr/>
        </p:nvSpPr>
        <p:spPr>
          <a:xfrm>
            <a:off x="648487" y="1816406"/>
            <a:ext cx="5323687" cy="58477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normalizeH="0" noProof="0">
                <a:ln>
                  <a:noFill/>
                </a:ln>
                <a:solidFill>
                  <a:srgbClr val="003F8E"/>
                </a:solidFill>
                <a:effectLst/>
                <a:uLnTx/>
                <a:uFillTx/>
                <a:latin typeface="Inter 28pt" panose="02000503000000020004" pitchFamily="2" charset="0"/>
                <a:ea typeface="Inter 28pt" panose="02000503000000020004" pitchFamily="2" charset="0"/>
              </a:rPr>
              <a:t>Wayfinding Guidelines</a:t>
            </a:r>
          </a:p>
        </p:txBody>
      </p:sp>
      <p:sp>
        <p:nvSpPr>
          <p:cNvPr id="5" name="TextBox 4">
            <a:extLst>
              <a:ext uri="{FF2B5EF4-FFF2-40B4-BE49-F238E27FC236}">
                <a16:creationId xmlns:a16="http://schemas.microsoft.com/office/drawing/2014/main" id="{415D8B50-B20F-6E2A-ABC7-869B1714E68C}"/>
              </a:ext>
            </a:extLst>
          </p:cNvPr>
          <p:cNvSpPr txBox="1"/>
          <p:nvPr/>
        </p:nvSpPr>
        <p:spPr>
          <a:xfrm>
            <a:off x="845458" y="2733675"/>
            <a:ext cx="4588442" cy="3866440"/>
          </a:xfrm>
          <a:prstGeom prst="rect">
            <a:avLst/>
          </a:prstGeom>
        </p:spPr>
        <p:txBody>
          <a:bodyPr vert="horz" wrap="square" lIns="91440" tIns="45720" rIns="91440" bIns="45720" rtlCol="0" anchor="t">
            <a:noAutofit/>
          </a:bodyPr>
          <a:lstStyle/>
          <a:p>
            <a:pPr marL="285750" indent="-285750">
              <a:lnSpc>
                <a:spcPct val="120000"/>
              </a:lnSpc>
              <a:buFont typeface="Arial" panose="020B0604020202020204" pitchFamily="34" charset="0"/>
              <a:buChar char="•"/>
            </a:pPr>
            <a:r>
              <a:rPr lang="en-CA" noProof="0">
                <a:solidFill>
                  <a:srgbClr val="000000"/>
                </a:solidFill>
                <a:latin typeface="Inter 18pt" panose="020B0604020202020204" charset="0"/>
                <a:ea typeface="Inter 18pt" panose="020B0604020202020204" charset="0"/>
              </a:rPr>
              <a:t>The final wayfinding approach and sign design will be developed as part of TATMP implementation.</a:t>
            </a:r>
          </a:p>
          <a:p>
            <a:pPr marL="285750" indent="-285750">
              <a:lnSpc>
                <a:spcPct val="120000"/>
              </a:lnSpc>
              <a:buFont typeface="Arial" panose="020B0604020202020204" pitchFamily="34" charset="0"/>
              <a:buChar char="•"/>
            </a:pPr>
            <a:endParaRPr lang="en-CA">
              <a:solidFill>
                <a:srgbClr val="000000"/>
              </a:solidFill>
              <a:latin typeface="Inter 18pt" panose="020B0604020202020204" charset="0"/>
              <a:ea typeface="Inter 18pt" panose="020B0604020202020204" charset="0"/>
            </a:endParaRPr>
          </a:p>
          <a:p>
            <a:pPr marL="285750" indent="-285750">
              <a:lnSpc>
                <a:spcPct val="120000"/>
              </a:lnSpc>
              <a:buFont typeface="Arial" panose="020B0604020202020204" pitchFamily="34" charset="0"/>
              <a:buChar char="•"/>
            </a:pPr>
            <a:r>
              <a:rPr lang="en-CA" noProof="0">
                <a:solidFill>
                  <a:srgbClr val="000000"/>
                </a:solidFill>
                <a:latin typeface="Inter 18pt" panose="020B0604020202020204" charset="0"/>
                <a:ea typeface="Inter 18pt" panose="020B0604020202020204" charset="0"/>
              </a:rPr>
              <a:t>Coordination with the City’s Recreation Department and their developing municipal wayfinding approach will be prioritized.</a:t>
            </a:r>
          </a:p>
        </p:txBody>
      </p:sp>
      <p:pic>
        <p:nvPicPr>
          <p:cNvPr id="31" name="Picture 2" descr="A blue and white sign indicating trail name, branding and distance markers along a trail.">
            <a:extLst>
              <a:ext uri="{FF2B5EF4-FFF2-40B4-BE49-F238E27FC236}">
                <a16:creationId xmlns:a16="http://schemas.microsoft.com/office/drawing/2014/main" id="{A4777492-E80E-1208-A8E2-C0A588B97CB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326957" y="1309320"/>
            <a:ext cx="1333500" cy="164782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E9FAE5A-3002-A3D9-1A38-56DDF756D893}"/>
              </a:ext>
            </a:extLst>
          </p:cNvPr>
          <p:cNvSpPr txBox="1"/>
          <p:nvPr/>
        </p:nvSpPr>
        <p:spPr>
          <a:xfrm>
            <a:off x="8064166" y="1309320"/>
            <a:ext cx="2686272" cy="330603"/>
          </a:xfrm>
          <a:prstGeom prst="rect">
            <a:avLst/>
          </a:prstGeom>
          <a:noFill/>
        </p:spPr>
        <p:txBody>
          <a:bodyPr wrap="square">
            <a:spAutoFit/>
          </a:bodyPr>
          <a:lstStyle/>
          <a:p>
            <a:pPr>
              <a:lnSpc>
                <a:spcPct val="120000"/>
              </a:lnSpc>
              <a:spcBef>
                <a:spcPts val="377"/>
              </a:spcBef>
            </a:pPr>
            <a:r>
              <a:rPr lang="en-CA" sz="1400" b="1" noProof="0">
                <a:solidFill>
                  <a:srgbClr val="2D414B"/>
                </a:solidFill>
                <a:latin typeface="Inter 18pt" panose="020B0604020202020204" charset="0"/>
                <a:ea typeface="Inter 18pt" panose="020B0604020202020204" charset="0"/>
                <a:cs typeface="Calibri" panose="020F0502020204030204" pitchFamily="34" charset="0"/>
              </a:rPr>
              <a:t>Distance Markers</a:t>
            </a:r>
          </a:p>
        </p:txBody>
      </p:sp>
      <p:sp>
        <p:nvSpPr>
          <p:cNvPr id="27" name="TextBox 26">
            <a:extLst>
              <a:ext uri="{FF2B5EF4-FFF2-40B4-BE49-F238E27FC236}">
                <a16:creationId xmlns:a16="http://schemas.microsoft.com/office/drawing/2014/main" id="{1518F5AD-81DF-8F09-CFF3-D9D9576B4694}"/>
              </a:ext>
            </a:extLst>
          </p:cNvPr>
          <p:cNvSpPr txBox="1"/>
          <p:nvPr/>
        </p:nvSpPr>
        <p:spPr>
          <a:xfrm>
            <a:off x="7952325" y="1672899"/>
            <a:ext cx="3533822" cy="1541024"/>
          </a:xfrm>
          <a:prstGeom prst="rect">
            <a:avLst/>
          </a:prstGeom>
        </p:spPr>
        <p:txBody>
          <a:bodyPr vert="horz" wrap="square" lIns="28701" tIns="14351" rIns="28701" bIns="14351" rtlCol="0" anchor="t">
            <a:noAutofit/>
          </a:bodyPr>
          <a:lstStyle/>
          <a:p>
            <a:pPr marL="285535" indent="-233212" fontAlgn="ctr">
              <a:spcBef>
                <a:spcPts val="565"/>
              </a:spcBef>
              <a:spcAft>
                <a:spcPts val="188"/>
              </a:spcAft>
              <a:buClr>
                <a:srgbClr val="003F8E"/>
              </a:buClr>
              <a:buSzPct val="140000"/>
              <a:buFont typeface="Arial" panose="020B0604020202020204" pitchFamily="34" charset="0"/>
              <a:buChar char="•"/>
            </a:pPr>
            <a:r>
              <a:rPr lang="en-CA" sz="1400" noProof="0">
                <a:solidFill>
                  <a:srgbClr val="1E242B"/>
                </a:solidFill>
                <a:latin typeface="Inter 18pt" panose="020B0604020202020204" charset="0"/>
                <a:ea typeface="Inter 18pt" panose="020B0604020202020204" charset="0"/>
                <a:cs typeface="Calibri" panose="020F0502020204030204" pitchFamily="34" charset="0"/>
              </a:rPr>
              <a:t>Placed incrementally along a trail.​​</a:t>
            </a:r>
          </a:p>
          <a:p>
            <a:pPr marL="285535" indent="-233212" fontAlgn="ctr">
              <a:spcBef>
                <a:spcPts val="565"/>
              </a:spcBef>
              <a:spcAft>
                <a:spcPts val="188"/>
              </a:spcAft>
              <a:buClr>
                <a:srgbClr val="003F8E"/>
              </a:buClr>
              <a:buSzPct val="140000"/>
              <a:buFont typeface="Arial" panose="020B0604020202020204" pitchFamily="34" charset="0"/>
              <a:buChar char="•"/>
            </a:pPr>
            <a:r>
              <a:rPr lang="en-CA" sz="1400" noProof="0">
                <a:solidFill>
                  <a:srgbClr val="1E242B"/>
                </a:solidFill>
                <a:latin typeface="Inter 18pt" panose="020B0604020202020204" charset="0"/>
                <a:ea typeface="Inter 18pt" panose="020B0604020202020204" charset="0"/>
                <a:cs typeface="Calibri" panose="020F0502020204030204" pitchFamily="34" charset="0"/>
              </a:rPr>
              <a:t>Enhances user experience for exercise.​​</a:t>
            </a:r>
          </a:p>
          <a:p>
            <a:pPr marL="285535" indent="-233212" fontAlgn="ctr">
              <a:spcBef>
                <a:spcPts val="565"/>
              </a:spcBef>
              <a:spcAft>
                <a:spcPts val="188"/>
              </a:spcAft>
              <a:buClr>
                <a:srgbClr val="003F8E"/>
              </a:buClr>
              <a:buSzPct val="140000"/>
              <a:buFont typeface="Arial" panose="020B0604020202020204" pitchFamily="34" charset="0"/>
              <a:buChar char="•"/>
            </a:pPr>
            <a:r>
              <a:rPr lang="en-CA" sz="1400" noProof="0">
                <a:solidFill>
                  <a:srgbClr val="1E242B"/>
                </a:solidFill>
                <a:latin typeface="Inter 18pt" panose="020B0604020202020204" charset="0"/>
                <a:ea typeface="Inter 18pt" panose="020B0604020202020204" charset="0"/>
                <a:cs typeface="Calibri" panose="020F0502020204030204" pitchFamily="34" charset="0"/>
              </a:rPr>
              <a:t>​Helps in emergencies when recorded with GPS and incorporated into digital maps.​</a:t>
            </a:r>
          </a:p>
        </p:txBody>
      </p:sp>
      <p:pic>
        <p:nvPicPr>
          <p:cNvPr id="6" name="Picture 2" descr="A blue trailhead sign with white text showing key destinations, a trail map, regulatory information, and a location for municipal branding.">
            <a:extLst>
              <a:ext uri="{FF2B5EF4-FFF2-40B4-BE49-F238E27FC236}">
                <a16:creationId xmlns:a16="http://schemas.microsoft.com/office/drawing/2014/main" id="{AB7034E0-E586-BE63-3FFF-FDDC3E0D995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416341" y="3478897"/>
            <a:ext cx="1647825" cy="29241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7316183B-1BE6-1CE7-1F37-53BCDA6DC37F}"/>
              </a:ext>
              <a:ext uri="{C183D7F6-B498-43B3-948B-1728B52AA6E4}">
                <adec:decorative xmlns:adec="http://schemas.microsoft.com/office/drawing/2017/decorative" val="1"/>
              </a:ext>
            </a:extLst>
          </p:cNvPr>
          <p:cNvSpPr/>
          <p:nvPr/>
        </p:nvSpPr>
        <p:spPr>
          <a:xfrm>
            <a:off x="7880315" y="1273075"/>
            <a:ext cx="3663198" cy="2106028"/>
          </a:xfrm>
          <a:prstGeom prst="roundRect">
            <a:avLst>
              <a:gd name="adj" fmla="val 10547"/>
            </a:avLst>
          </a:prstGeom>
          <a:solidFill>
            <a:srgbClr val="003F8E">
              <a:alpha val="1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507" noProof="0">
              <a:latin typeface="Montserrat" panose="00000500000000000000" pitchFamily="2" charset="0"/>
            </a:endParaRPr>
          </a:p>
        </p:txBody>
      </p:sp>
      <p:sp>
        <p:nvSpPr>
          <p:cNvPr id="28" name="Rectangle: Rounded Corners 27">
            <a:extLst>
              <a:ext uri="{FF2B5EF4-FFF2-40B4-BE49-F238E27FC236}">
                <a16:creationId xmlns:a16="http://schemas.microsoft.com/office/drawing/2014/main" id="{95E80AE1-81E2-A7DB-03F1-865D44664F73}"/>
              </a:ext>
              <a:ext uri="{C183D7F6-B498-43B3-948B-1728B52AA6E4}">
                <adec:decorative xmlns:adec="http://schemas.microsoft.com/office/drawing/2017/decorative" val="1"/>
              </a:ext>
            </a:extLst>
          </p:cNvPr>
          <p:cNvSpPr/>
          <p:nvPr/>
        </p:nvSpPr>
        <p:spPr>
          <a:xfrm>
            <a:off x="7952325" y="3478897"/>
            <a:ext cx="3301213" cy="2924175"/>
          </a:xfrm>
          <a:prstGeom prst="roundRect">
            <a:avLst>
              <a:gd name="adj" fmla="val 10547"/>
            </a:avLst>
          </a:prstGeom>
          <a:solidFill>
            <a:srgbClr val="003F8E">
              <a:alpha val="1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507" noProof="0">
              <a:latin typeface="Montserrat" panose="00000500000000000000" pitchFamily="2" charset="0"/>
            </a:endParaRPr>
          </a:p>
        </p:txBody>
      </p:sp>
      <p:sp>
        <p:nvSpPr>
          <p:cNvPr id="29" name="TextBox 28">
            <a:extLst>
              <a:ext uri="{FF2B5EF4-FFF2-40B4-BE49-F238E27FC236}">
                <a16:creationId xmlns:a16="http://schemas.microsoft.com/office/drawing/2014/main" id="{BDCA86E3-39FD-860E-E46A-FE26A959B202}"/>
              </a:ext>
            </a:extLst>
          </p:cNvPr>
          <p:cNvSpPr txBox="1"/>
          <p:nvPr/>
        </p:nvSpPr>
        <p:spPr>
          <a:xfrm>
            <a:off x="8205688" y="3519605"/>
            <a:ext cx="3946156" cy="330603"/>
          </a:xfrm>
          <a:prstGeom prst="rect">
            <a:avLst/>
          </a:prstGeom>
          <a:noFill/>
        </p:spPr>
        <p:txBody>
          <a:bodyPr wrap="square">
            <a:spAutoFit/>
          </a:bodyPr>
          <a:lstStyle/>
          <a:p>
            <a:pPr>
              <a:lnSpc>
                <a:spcPct val="120000"/>
              </a:lnSpc>
              <a:spcBef>
                <a:spcPts val="377"/>
              </a:spcBef>
            </a:pPr>
            <a:r>
              <a:rPr lang="en-CA" sz="1400" b="1" noProof="0">
                <a:solidFill>
                  <a:srgbClr val="2D414B"/>
                </a:solidFill>
                <a:latin typeface="Inter 18pt" panose="020B0604020202020204" charset="0"/>
                <a:ea typeface="Inter 18pt" panose="020B0604020202020204" charset="0"/>
                <a:cs typeface="Calibri" panose="020F0502020204030204" pitchFamily="34" charset="0"/>
              </a:rPr>
              <a:t>Trailhead Signs</a:t>
            </a:r>
          </a:p>
        </p:txBody>
      </p:sp>
      <p:sp>
        <p:nvSpPr>
          <p:cNvPr id="30" name="TextBox 29">
            <a:extLst>
              <a:ext uri="{FF2B5EF4-FFF2-40B4-BE49-F238E27FC236}">
                <a16:creationId xmlns:a16="http://schemas.microsoft.com/office/drawing/2014/main" id="{2E08F7F7-DCDD-C7FD-5385-BDCB62F6855A}"/>
              </a:ext>
            </a:extLst>
          </p:cNvPr>
          <p:cNvSpPr txBox="1"/>
          <p:nvPr/>
        </p:nvSpPr>
        <p:spPr>
          <a:xfrm>
            <a:off x="8006464" y="3887646"/>
            <a:ext cx="3130109" cy="920174"/>
          </a:xfrm>
          <a:prstGeom prst="rect">
            <a:avLst/>
          </a:prstGeom>
        </p:spPr>
        <p:txBody>
          <a:bodyPr vert="horz" wrap="square" lIns="28701" tIns="14351" rIns="28701" bIns="14351" rtlCol="0" anchor="t">
            <a:noAutofit/>
          </a:bodyPr>
          <a:lstStyle/>
          <a:p>
            <a:pPr marL="285535" indent="-233212" fontAlgn="ctr">
              <a:spcBef>
                <a:spcPts val="565"/>
              </a:spcBef>
              <a:spcAft>
                <a:spcPts val="188"/>
              </a:spcAft>
              <a:buClr>
                <a:srgbClr val="003F8E"/>
              </a:buClr>
              <a:buSzPct val="140000"/>
              <a:buFont typeface="Arial" panose="020B0604020202020204" pitchFamily="34" charset="0"/>
              <a:buChar char="•"/>
            </a:pPr>
            <a:r>
              <a:rPr lang="en-CA" sz="1400" noProof="0">
                <a:solidFill>
                  <a:srgbClr val="1E242B"/>
                </a:solidFill>
                <a:latin typeface="Inter 18pt" panose="020B0604020202020204" charset="0"/>
                <a:ea typeface="Inter 18pt" panose="020B0604020202020204" charset="0"/>
                <a:cs typeface="Calibri" panose="020F0502020204030204" pitchFamily="34" charset="0"/>
              </a:rPr>
              <a:t>Identify the primary trail access point</a:t>
            </a:r>
          </a:p>
          <a:p>
            <a:pPr marL="285535" indent="-233212" fontAlgn="ctr">
              <a:spcBef>
                <a:spcPts val="565"/>
              </a:spcBef>
              <a:spcAft>
                <a:spcPts val="188"/>
              </a:spcAft>
              <a:buClr>
                <a:srgbClr val="003F8E"/>
              </a:buClr>
              <a:buSzPct val="140000"/>
              <a:buFont typeface="Arial" panose="020B0604020202020204" pitchFamily="34" charset="0"/>
              <a:buChar char="•"/>
            </a:pPr>
            <a:r>
              <a:rPr lang="en-CA" sz="1400" noProof="0">
                <a:solidFill>
                  <a:srgbClr val="1E242B"/>
                </a:solidFill>
                <a:latin typeface="Inter 18pt" panose="020B0604020202020204" charset="0"/>
                <a:ea typeface="Inter 18pt" panose="020B0604020202020204" charset="0"/>
                <a:cs typeface="Calibri" panose="020F0502020204030204" pitchFamily="34" charset="0"/>
              </a:rPr>
              <a:t>Provides directory of key information (destinations, point of contact for trail maintenance issues, regulatory info)</a:t>
            </a:r>
          </a:p>
          <a:p>
            <a:pPr marL="285535" indent="-233212" fontAlgn="ctr">
              <a:spcBef>
                <a:spcPts val="565"/>
              </a:spcBef>
              <a:spcAft>
                <a:spcPts val="188"/>
              </a:spcAft>
              <a:buClr>
                <a:srgbClr val="003F8E"/>
              </a:buClr>
              <a:buSzPct val="140000"/>
              <a:buFont typeface="Arial" panose="020B0604020202020204" pitchFamily="34" charset="0"/>
              <a:buChar char="•"/>
            </a:pPr>
            <a:r>
              <a:rPr lang="en-CA" sz="1400">
                <a:solidFill>
                  <a:srgbClr val="1E242B"/>
                </a:solidFill>
                <a:latin typeface="Inter 18pt" panose="020B0604020202020204" charset="0"/>
                <a:ea typeface="Inter 18pt" panose="020B0604020202020204" charset="0"/>
                <a:cs typeface="Calibri" panose="020F0502020204030204" pitchFamily="34" charset="0"/>
              </a:rPr>
              <a:t>May include warnings about poisonous plants and trail ecology </a:t>
            </a:r>
            <a:endParaRPr lang="en-CA" sz="1400" noProof="0">
              <a:solidFill>
                <a:prstClr val="black"/>
              </a:solidFill>
              <a:latin typeface="Inter 18pt" panose="020B0604020202020204" charset="0"/>
              <a:ea typeface="Inter 18pt" panose="020B0604020202020204" charset="0"/>
              <a:cs typeface="Calibri" panose="020F0502020204030204" pitchFamily="34" charset="0"/>
            </a:endParaRPr>
          </a:p>
        </p:txBody>
      </p:sp>
      <p:sp>
        <p:nvSpPr>
          <p:cNvPr id="2" name="TextBox 1">
            <a:extLst>
              <a:ext uri="{FF2B5EF4-FFF2-40B4-BE49-F238E27FC236}">
                <a16:creationId xmlns:a16="http://schemas.microsoft.com/office/drawing/2014/main" id="{4FE5A113-A3D0-414D-F8A9-70D4B2A18B73}"/>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26</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976422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8D7A8-2AE9-20FC-F634-FE5743231F9A}"/>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C4106B29-8A89-B337-4BA8-B4186602FA79}"/>
              </a:ext>
              <a:ext uri="{C183D7F6-B498-43B3-948B-1728B52AA6E4}">
                <adec:decorative xmlns:adec="http://schemas.microsoft.com/office/drawing/2017/decorative" val="1"/>
              </a:ext>
            </a:extLst>
          </p:cNvPr>
          <p:cNvPicPr/>
          <p:nvPr/>
        </p:nvPicPr>
        <p:blipFill>
          <a:blip r:embed="rId3"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FD2BB649-D504-E439-9B36-72000D88D43D}"/>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8D05B62-A124-5997-4C33-756166CC0E6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01902A6F-DA08-7678-2A33-B675EC4D8DBB}"/>
              </a:ext>
            </a:extLst>
          </p:cNvPr>
          <p:cNvSpPr txBox="1">
            <a:spLocks noGrp="1"/>
          </p:cNvSpPr>
          <p:nvPr>
            <p:ph type="title" idx="4294967295"/>
          </p:nvPr>
        </p:nvSpPr>
        <p:spPr>
          <a:xfrm>
            <a:off x="696060" y="5496519"/>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Policies</a:t>
            </a:r>
            <a:r>
              <a:rPr lang="en-US" sz="4800" b="1" kern="0">
                <a:solidFill>
                  <a:prstClr val="white"/>
                </a:solidFill>
                <a:latin typeface="Inter 28pt" panose="02000503000000020004" pitchFamily="2" charset="0"/>
                <a:ea typeface="Inter 28pt" panose="02000503000000020004" pitchFamily="2" charset="0"/>
                <a:cs typeface="+mn-cs"/>
              </a:rPr>
              <a:t> and </a:t>
            </a: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Strategies</a:t>
            </a:r>
          </a:p>
        </p:txBody>
      </p:sp>
      <p:cxnSp>
        <p:nvCxnSpPr>
          <p:cNvPr id="8" name="Straight Connector 7">
            <a:extLst>
              <a:ext uri="{FF2B5EF4-FFF2-40B4-BE49-F238E27FC236}">
                <a16:creationId xmlns:a16="http://schemas.microsoft.com/office/drawing/2014/main" id="{6769B827-D9D2-A94E-3875-CA5A9BC2FF33}"/>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9C242117-F7DD-0A9E-2DE3-9975FA8ECA12}"/>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C4C26ED6-514A-3EF7-2252-0DE67C2786F5}"/>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27</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949907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B3755-DF30-2678-0CA1-31848DFB24E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68A94D12-4171-0D1D-16EB-2AE6DE80990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BB9DECC-9B83-9ECD-E06E-4E3527907394}"/>
              </a:ext>
            </a:extLst>
          </p:cNvPr>
          <p:cNvSpPr txBox="1">
            <a:spLocks noGrp="1"/>
          </p:cNvSpPr>
          <p:nvPr>
            <p:ph type="title" idx="4294967295"/>
          </p:nvPr>
        </p:nvSpPr>
        <p:spPr>
          <a:xfrm>
            <a:off x="726140" y="1686430"/>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Maintenance Strategy</a:t>
            </a:r>
          </a:p>
        </p:txBody>
      </p:sp>
      <p:sp>
        <p:nvSpPr>
          <p:cNvPr id="7" name="TextBox 6">
            <a:extLst>
              <a:ext uri="{FF2B5EF4-FFF2-40B4-BE49-F238E27FC236}">
                <a16:creationId xmlns:a16="http://schemas.microsoft.com/office/drawing/2014/main" id="{65692E28-59A0-220B-B454-A325B9CBAD3A}"/>
              </a:ext>
            </a:extLst>
          </p:cNvPr>
          <p:cNvSpPr txBox="1"/>
          <p:nvPr/>
        </p:nvSpPr>
        <p:spPr>
          <a:xfrm>
            <a:off x="980579" y="2659105"/>
            <a:ext cx="4059918" cy="1495666"/>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Non-Winter Maintenance Policies:</a:t>
            </a:r>
          </a:p>
          <a:p>
            <a:pPr>
              <a:lnSpc>
                <a:spcPct val="120000"/>
              </a:lnSpc>
            </a:pPr>
            <a:endParaRPr lang="en-US" sz="1600" spc="100">
              <a:solidFill>
                <a:srgbClr val="003F8E"/>
              </a:solidFill>
              <a:latin typeface="Inter 18pt SemiBold" panose="02000503000000020004" pitchFamily="2" charset="0"/>
              <a:ea typeface="Inter 18pt SemiBold" panose="02000503000000020004" pitchFamily="2" charset="0"/>
            </a:endParaRP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Set targets for inspection frequency, sweeping frequency, state of disrepair</a:t>
            </a:r>
          </a:p>
        </p:txBody>
      </p:sp>
      <p:pic>
        <p:nvPicPr>
          <p:cNvPr id="16" name="Picture 15">
            <a:extLst>
              <a:ext uri="{FF2B5EF4-FFF2-40B4-BE49-F238E27FC236}">
                <a16:creationId xmlns:a16="http://schemas.microsoft.com/office/drawing/2014/main" id="{9F9F46A3-ED98-46C8-8464-BB746EC1194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5549" y="4293334"/>
            <a:ext cx="3295306" cy="2198874"/>
          </a:xfrm>
          <a:prstGeom prst="rect">
            <a:avLst/>
          </a:prstGeom>
        </p:spPr>
      </p:pic>
      <p:sp>
        <p:nvSpPr>
          <p:cNvPr id="5" name="TextBox 4">
            <a:extLst>
              <a:ext uri="{FF2B5EF4-FFF2-40B4-BE49-F238E27FC236}">
                <a16:creationId xmlns:a16="http://schemas.microsoft.com/office/drawing/2014/main" id="{D4467153-3D56-7692-4AE3-296C3A93F0A4}"/>
              </a:ext>
            </a:extLst>
          </p:cNvPr>
          <p:cNvSpPr txBox="1"/>
          <p:nvPr/>
        </p:nvSpPr>
        <p:spPr>
          <a:xfrm>
            <a:off x="6283160" y="1979782"/>
            <a:ext cx="4562476" cy="3268459"/>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Winter Maintenance Strategy Options: </a:t>
            </a:r>
          </a:p>
          <a:p>
            <a:pPr>
              <a:lnSpc>
                <a:spcPct val="120000"/>
              </a:lnSpc>
            </a:pPr>
            <a:endParaRPr lang="en-US" sz="1600" spc="100">
              <a:solidFill>
                <a:srgbClr val="003F8E"/>
              </a:solidFill>
              <a:latin typeface="Inter 18pt SemiBold" panose="02000503000000020004" pitchFamily="2" charset="0"/>
              <a:ea typeface="Inter 18pt SemiBold" panose="02000503000000020004" pitchFamily="2" charset="0"/>
            </a:endParaRP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Winter maintenance of full network (recommended as best practice)</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Designating Winter Priority Routes for snow clearing</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Seasonal closures of routes with signage and notification</a:t>
            </a:r>
          </a:p>
          <a:p>
            <a:pPr marL="285750" indent="-285750">
              <a:lnSpc>
                <a:spcPct val="120000"/>
              </a:lnSpc>
              <a:buFont typeface="Arial" panose="020B0604020202020204" pitchFamily="34" charset="0"/>
              <a:buChar char="•"/>
            </a:pPr>
            <a:r>
              <a:rPr lang="en-CA" sz="1600">
                <a:latin typeface="Inter 18pt" panose="020B0604020202020204" charset="0"/>
                <a:ea typeface="Inter 18pt" panose="020B0604020202020204" charset="0"/>
                <a:cs typeface="Arial" panose="020B0604020202020204" pitchFamily="34" charset="0"/>
              </a:rPr>
              <a:t>Winter maintenance strategy sets targets for routes to be maintained based on route type</a:t>
            </a:r>
          </a:p>
        </p:txBody>
      </p:sp>
      <p:cxnSp>
        <p:nvCxnSpPr>
          <p:cNvPr id="8" name="Straight Connector 7">
            <a:extLst>
              <a:ext uri="{FF2B5EF4-FFF2-40B4-BE49-F238E27FC236}">
                <a16:creationId xmlns:a16="http://schemas.microsoft.com/office/drawing/2014/main" id="{04BE4E91-C233-E4BB-5806-164C726374F5}"/>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D30219A0-73D5-E00D-F9E9-1CDA1DD6E6F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5DA256D6-7A92-69B5-ADD0-30D84CBC68A7}"/>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2" name="TextBox 1">
            <a:extLst>
              <a:ext uri="{FF2B5EF4-FFF2-40B4-BE49-F238E27FC236}">
                <a16:creationId xmlns:a16="http://schemas.microsoft.com/office/drawing/2014/main" id="{26F4D94C-A22B-4596-75BA-C63EB9E2F7DA}"/>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28</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3" name="TextBox 2">
            <a:extLst>
              <a:ext uri="{FF2B5EF4-FFF2-40B4-BE49-F238E27FC236}">
                <a16:creationId xmlns:a16="http://schemas.microsoft.com/office/drawing/2014/main" id="{BB7F0087-4694-DD74-0099-7A567554AA2D}"/>
              </a:ext>
            </a:extLst>
          </p:cNvPr>
          <p:cNvSpPr txBox="1"/>
          <p:nvPr/>
        </p:nvSpPr>
        <p:spPr>
          <a:xfrm>
            <a:off x="6528391" y="5511999"/>
            <a:ext cx="4317245" cy="738664"/>
          </a:xfrm>
          <a:prstGeom prst="rect">
            <a:avLst/>
          </a:prstGeom>
          <a:solidFill>
            <a:srgbClr val="00CBF9">
              <a:alpha val="20000"/>
            </a:srgbClr>
          </a:solidFill>
          <a:ln>
            <a:solidFill>
              <a:srgbClr val="00CBF9">
                <a:alpha val="20000"/>
              </a:srgbClr>
            </a:solidFill>
          </a:ln>
        </p:spPr>
        <p:txBody>
          <a:bodyPr wrap="square" rtlCol="0">
            <a:spAutoFit/>
          </a:bodyPr>
          <a:lstStyle/>
          <a:p>
            <a:pPr algn="ctr"/>
            <a:r>
              <a:rPr lang="en-CA" sz="1400" b="1">
                <a:solidFill>
                  <a:srgbClr val="03045E"/>
                </a:solidFill>
              </a:rPr>
              <a:t>WWH: </a:t>
            </a:r>
            <a:r>
              <a:rPr lang="en-CA" sz="1400"/>
              <a:t>Develop</a:t>
            </a:r>
            <a:r>
              <a:rPr lang="en-CA" sz="1400" b="1">
                <a:solidFill>
                  <a:srgbClr val="03045E"/>
                </a:solidFill>
              </a:rPr>
              <a:t> </a:t>
            </a:r>
            <a:r>
              <a:rPr lang="en-CA" sz="1400"/>
              <a:t>a maintenance strategy for maintaining AT facilities. Recommended best practices for accessible maintenance targets.</a:t>
            </a:r>
          </a:p>
        </p:txBody>
      </p:sp>
    </p:spTree>
    <p:extLst>
      <p:ext uri="{BB962C8B-B14F-4D97-AF65-F5344CB8AC3E}">
        <p14:creationId xmlns:p14="http://schemas.microsoft.com/office/powerpoint/2010/main" val="2031139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B6309-C509-B20C-ED7C-BFCF3A8061D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EC15E4B-D73E-5118-241C-F011CECD150A}"/>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B0660D2B-5487-221F-436C-51BA39851FB2}"/>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4B5D4FB2-72C3-FFC0-74E3-A8DD68DFA83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A911121C-07FB-16F6-3D0A-D71CF108AAB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A1749770-CC3C-9CFE-EA09-2EC5EDE4BE84}"/>
              </a:ext>
            </a:extLst>
          </p:cNvPr>
          <p:cNvSpPr txBox="1">
            <a:spLocks noGrp="1"/>
          </p:cNvSpPr>
          <p:nvPr>
            <p:ph type="title" idx="4294967295"/>
          </p:nvPr>
        </p:nvSpPr>
        <p:spPr>
          <a:xfrm>
            <a:off x="726139" y="1686430"/>
            <a:ext cx="8941735"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Maintenance Strategy – Non-winter Targets</a:t>
            </a:r>
          </a:p>
        </p:txBody>
      </p:sp>
      <p:graphicFrame>
        <p:nvGraphicFramePr>
          <p:cNvPr id="3" name="Table 2">
            <a:extLst>
              <a:ext uri="{FF2B5EF4-FFF2-40B4-BE49-F238E27FC236}">
                <a16:creationId xmlns:a16="http://schemas.microsoft.com/office/drawing/2014/main" id="{FFA0FEDE-267E-0EAD-C8BD-4630879D2371}"/>
              </a:ext>
            </a:extLst>
          </p:cNvPr>
          <p:cNvGraphicFramePr>
            <a:graphicFrameLocks noGrp="1"/>
          </p:cNvGraphicFramePr>
          <p:nvPr>
            <p:extLst>
              <p:ext uri="{D42A27DB-BD31-4B8C-83A1-F6EECF244321}">
                <p14:modId xmlns:p14="http://schemas.microsoft.com/office/powerpoint/2010/main" val="2831713486"/>
              </p:ext>
            </p:extLst>
          </p:nvPr>
        </p:nvGraphicFramePr>
        <p:xfrm>
          <a:off x="845457" y="2563306"/>
          <a:ext cx="10165443" cy="4046980"/>
        </p:xfrm>
        <a:graphic>
          <a:graphicData uri="http://schemas.openxmlformats.org/drawingml/2006/table">
            <a:tbl>
              <a:tblPr firstRow="1" firstCol="1" bandRow="1">
                <a:tableStyleId>{073A0DAA-6AF3-43AB-8588-CEC1D06C72B9}</a:tableStyleId>
              </a:tblPr>
              <a:tblGrid>
                <a:gridCol w="2784307">
                  <a:extLst>
                    <a:ext uri="{9D8B030D-6E8A-4147-A177-3AD203B41FA5}">
                      <a16:colId xmlns:a16="http://schemas.microsoft.com/office/drawing/2014/main" val="2869315022"/>
                    </a:ext>
                  </a:extLst>
                </a:gridCol>
                <a:gridCol w="7381136">
                  <a:extLst>
                    <a:ext uri="{9D8B030D-6E8A-4147-A177-3AD203B41FA5}">
                      <a16:colId xmlns:a16="http://schemas.microsoft.com/office/drawing/2014/main" val="2093880751"/>
                    </a:ext>
                  </a:extLst>
                </a:gridCol>
              </a:tblGrid>
              <a:tr h="260581">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Activity</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Service Level Criteria</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extLst>
                  <a:ext uri="{0D108BD9-81ED-4DB2-BD59-A6C34878D82A}">
                    <a16:rowId xmlns:a16="http://schemas.microsoft.com/office/drawing/2014/main" val="3770266355"/>
                  </a:ext>
                </a:extLst>
              </a:tr>
              <a:tr h="260581">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Patrol</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Twice seasonally</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3366323496"/>
                  </a:ext>
                </a:extLst>
              </a:tr>
              <a:tr h="827832">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Sweeping</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Scheduled sweeping particularly in Spring and Fall, or during major construction activities; deploy resources outside of scheduled sweeping as soon as practicable Greater than 2cm after being aware of debris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2228642058"/>
                  </a:ext>
                </a:extLst>
              </a:tr>
              <a:tr h="260581">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Surface Discontinuities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6.35 mm within 2 to 21 days after acquiring knowledge of the discontinuity</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861606972"/>
                  </a:ext>
                </a:extLst>
              </a:tr>
              <a:tr h="544206">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Signage and Pavement Markings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Refreshed as needed</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1677952122"/>
                  </a:ext>
                </a:extLst>
              </a:tr>
              <a:tr h="260581">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Cracking</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Greater than 12.7 mm wide and 6.35 mm deep</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3667066288"/>
                  </a:ext>
                </a:extLst>
              </a:tr>
              <a:tr h="544206">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Potholes (on-road)</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tabLst>
                          <a:tab pos="1727200" algn="l"/>
                        </a:tabLst>
                      </a:pPr>
                      <a:r>
                        <a:rPr lang="en-CA" sz="1400" noProof="0">
                          <a:effectLst/>
                          <a:latin typeface="Inter 18pt" panose="020B0604020202020204" charset="0"/>
                          <a:ea typeface="Inter 18pt" panose="020B0604020202020204" charset="0"/>
                        </a:rPr>
                        <a:t>2 cm deep within 4 days after acquiring knowledge of the pothole</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3691653946"/>
                  </a:ext>
                </a:extLst>
              </a:tr>
              <a:tr h="544206">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Surface Drop-off at Shoulders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Deeper than 8 cm</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3670762705"/>
                  </a:ext>
                </a:extLst>
              </a:tr>
              <a:tr h="544206">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Vegetation Management</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Routine mowing including daylight triangles at intersections; annual trimming of bike path trees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2741141521"/>
                  </a:ext>
                </a:extLst>
              </a:tr>
            </a:tbl>
          </a:graphicData>
        </a:graphic>
      </p:graphicFrame>
      <p:sp>
        <p:nvSpPr>
          <p:cNvPr id="2" name="TextBox 1">
            <a:extLst>
              <a:ext uri="{FF2B5EF4-FFF2-40B4-BE49-F238E27FC236}">
                <a16:creationId xmlns:a16="http://schemas.microsoft.com/office/drawing/2014/main" id="{17BBF88F-7971-515A-B28A-C6DB44D6383B}"/>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29</a:t>
            </a:fld>
            <a:endParaRPr lang="en-US" sz="1400" spc="100">
              <a:solidFill>
                <a:schemeClr val="bg1"/>
              </a:solidFill>
              <a:latin typeface="Inter 18pt SemiBold" panose="02000503000000020004" pitchFamily="2" charset="0"/>
              <a:ea typeface="Inter 18pt SemiBold" panose="02000503000000020004" pitchFamily="2" charset="0"/>
            </a:endParaRPr>
          </a:p>
        </p:txBody>
      </p:sp>
      <p:pic>
        <p:nvPicPr>
          <p:cNvPr id="6" name="Picture 5">
            <a:extLst>
              <a:ext uri="{FF2B5EF4-FFF2-40B4-BE49-F238E27FC236}">
                <a16:creationId xmlns:a16="http://schemas.microsoft.com/office/drawing/2014/main" id="{FF23401B-4589-55EC-40A1-D6D1C004E820}"/>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14655" y="707763"/>
            <a:ext cx="1455321" cy="1850065"/>
          </a:xfrm>
          <a:prstGeom prst="rect">
            <a:avLst/>
          </a:prstGeom>
          <a:ln>
            <a:solidFill>
              <a:srgbClr val="03045E"/>
            </a:solidFill>
          </a:ln>
        </p:spPr>
      </p:pic>
      <p:pic>
        <p:nvPicPr>
          <p:cNvPr id="10" name="Picture 9">
            <a:extLst>
              <a:ext uri="{FF2B5EF4-FFF2-40B4-BE49-F238E27FC236}">
                <a16:creationId xmlns:a16="http://schemas.microsoft.com/office/drawing/2014/main" id="{9D0D53E8-2606-3984-E182-915B63286AD8}"/>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18882" y="1613657"/>
            <a:ext cx="1455321" cy="1315096"/>
          </a:xfrm>
          <a:prstGeom prst="rect">
            <a:avLst/>
          </a:prstGeom>
          <a:ln>
            <a:solidFill>
              <a:srgbClr val="03045E"/>
            </a:solidFill>
          </a:ln>
        </p:spPr>
      </p:pic>
    </p:spTree>
    <p:extLst>
      <p:ext uri="{BB962C8B-B14F-4D97-AF65-F5344CB8AC3E}">
        <p14:creationId xmlns:p14="http://schemas.microsoft.com/office/powerpoint/2010/main" val="4172833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A3221-B35D-4E86-A7A8-00F8BFFA1C3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B6B779D-5A28-FD08-AD89-FBD6BA38F5B7}"/>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EF37253-D2F2-D6C9-0505-8669AEDCBCA3}"/>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75C85335-2187-EC40-4017-CB172960C9B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867F6BE1-644A-2C1A-09D9-8DEDC33723F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5EB7CCEC-8219-F1CD-3462-08A3AEFA833E}"/>
              </a:ext>
            </a:extLst>
          </p:cNvPr>
          <p:cNvSpPr txBox="1">
            <a:spLocks noGrp="1"/>
          </p:cNvSpPr>
          <p:nvPr>
            <p:ph type="title" idx="4294967295"/>
          </p:nvPr>
        </p:nvSpPr>
        <p:spPr>
          <a:xfrm>
            <a:off x="726139" y="1686430"/>
            <a:ext cx="8941735"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Maintenance Strategy – Winter Targets</a:t>
            </a:r>
          </a:p>
        </p:txBody>
      </p:sp>
      <p:graphicFrame>
        <p:nvGraphicFramePr>
          <p:cNvPr id="5" name="Table 4">
            <a:extLst>
              <a:ext uri="{FF2B5EF4-FFF2-40B4-BE49-F238E27FC236}">
                <a16:creationId xmlns:a16="http://schemas.microsoft.com/office/drawing/2014/main" id="{4A783718-BBDE-E7BC-8C2C-ADDFB3AE4352}"/>
              </a:ext>
            </a:extLst>
          </p:cNvPr>
          <p:cNvGraphicFramePr>
            <a:graphicFrameLocks noGrp="1"/>
          </p:cNvGraphicFramePr>
          <p:nvPr>
            <p:extLst>
              <p:ext uri="{D42A27DB-BD31-4B8C-83A1-F6EECF244321}">
                <p14:modId xmlns:p14="http://schemas.microsoft.com/office/powerpoint/2010/main" val="297355709"/>
              </p:ext>
            </p:extLst>
          </p:nvPr>
        </p:nvGraphicFramePr>
        <p:xfrm>
          <a:off x="845457" y="2749550"/>
          <a:ext cx="9742506" cy="2774022"/>
        </p:xfrm>
        <a:graphic>
          <a:graphicData uri="http://schemas.openxmlformats.org/drawingml/2006/table">
            <a:tbl>
              <a:tblPr firstRow="1" firstCol="1" bandRow="1">
                <a:tableStyleId>{073A0DAA-6AF3-43AB-8588-CEC1D06C72B9}</a:tableStyleId>
              </a:tblPr>
              <a:tblGrid>
                <a:gridCol w="1962047">
                  <a:extLst>
                    <a:ext uri="{9D8B030D-6E8A-4147-A177-3AD203B41FA5}">
                      <a16:colId xmlns:a16="http://schemas.microsoft.com/office/drawing/2014/main" val="4029047615"/>
                    </a:ext>
                  </a:extLst>
                </a:gridCol>
                <a:gridCol w="4231478">
                  <a:extLst>
                    <a:ext uri="{9D8B030D-6E8A-4147-A177-3AD203B41FA5}">
                      <a16:colId xmlns:a16="http://schemas.microsoft.com/office/drawing/2014/main" val="3683765323"/>
                    </a:ext>
                  </a:extLst>
                </a:gridCol>
                <a:gridCol w="3548981">
                  <a:extLst>
                    <a:ext uri="{9D8B030D-6E8A-4147-A177-3AD203B41FA5}">
                      <a16:colId xmlns:a16="http://schemas.microsoft.com/office/drawing/2014/main" val="1526583697"/>
                    </a:ext>
                  </a:extLst>
                </a:gridCol>
              </a:tblGrid>
              <a:tr h="381818">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Activity</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Spine Route</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Connector Route</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extLst>
                  <a:ext uri="{0D108BD9-81ED-4DB2-BD59-A6C34878D82A}">
                    <a16:rowId xmlns:a16="http://schemas.microsoft.com/office/drawing/2014/main" val="2759507956"/>
                  </a:ext>
                </a:extLst>
              </a:tr>
              <a:tr h="381818">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Snow Clearing</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Maintain to 2.5 cm within 8 hours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Maintain to 2.5 cm within 24 hours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1933342765"/>
                  </a:ext>
                </a:extLst>
              </a:tr>
              <a:tr h="797401">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Ice Treatment</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Treat within 3 hours by 7 am and by 3pm on a weekday</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Treat within 8 hours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2933706547"/>
                  </a:ext>
                </a:extLst>
              </a:tr>
              <a:tr h="1212985">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Ice Prevention</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Proactive anti-icing approach applied within 8 hours prior to a storm event</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tc>
                  <a:txBody>
                    <a:bodyPr/>
                    <a:lstStyle/>
                    <a:p>
                      <a:pPr>
                        <a:lnSpc>
                          <a:spcPct val="120000"/>
                        </a:lnSpc>
                        <a:spcAft>
                          <a:spcPts val="600"/>
                        </a:spcAft>
                        <a:buNone/>
                      </a:pPr>
                      <a:r>
                        <a:rPr lang="en-CA" sz="1400" noProof="0">
                          <a:effectLst/>
                          <a:latin typeface="Inter 18pt" panose="020B0604020202020204" charset="0"/>
                          <a:ea typeface="Inter 18pt" panose="020B0604020202020204" charset="0"/>
                        </a:rPr>
                        <a:t>Proactive anti-icing approach applied within 24 hours prior to a storm event</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tc>
                <a:extLst>
                  <a:ext uri="{0D108BD9-81ED-4DB2-BD59-A6C34878D82A}">
                    <a16:rowId xmlns:a16="http://schemas.microsoft.com/office/drawing/2014/main" val="652900660"/>
                  </a:ext>
                </a:extLst>
              </a:tr>
            </a:tbl>
          </a:graphicData>
        </a:graphic>
      </p:graphicFrame>
      <p:sp>
        <p:nvSpPr>
          <p:cNvPr id="2" name="TextBox 1">
            <a:extLst>
              <a:ext uri="{FF2B5EF4-FFF2-40B4-BE49-F238E27FC236}">
                <a16:creationId xmlns:a16="http://schemas.microsoft.com/office/drawing/2014/main" id="{AB0EDFB5-AC0F-52C3-9052-8A001A5D55BF}"/>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30</a:t>
            </a:fld>
            <a:endParaRPr lang="en-US" sz="1400" spc="100">
              <a:solidFill>
                <a:schemeClr val="bg1"/>
              </a:solidFill>
              <a:latin typeface="Inter 18pt SemiBold" panose="02000503000000020004" pitchFamily="2" charset="0"/>
              <a:ea typeface="Inter 18pt SemiBold" panose="02000503000000020004" pitchFamily="2" charset="0"/>
            </a:endParaRPr>
          </a:p>
        </p:txBody>
      </p:sp>
      <p:pic>
        <p:nvPicPr>
          <p:cNvPr id="3" name="Picture 2">
            <a:extLst>
              <a:ext uri="{FF2B5EF4-FFF2-40B4-BE49-F238E27FC236}">
                <a16:creationId xmlns:a16="http://schemas.microsoft.com/office/drawing/2014/main" id="{3FE7418B-9D45-6A5F-46E9-78F42D1ED7BA}"/>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14655" y="707763"/>
            <a:ext cx="1455321" cy="1850065"/>
          </a:xfrm>
          <a:prstGeom prst="rect">
            <a:avLst/>
          </a:prstGeom>
          <a:ln>
            <a:solidFill>
              <a:srgbClr val="03045E"/>
            </a:solidFill>
          </a:ln>
        </p:spPr>
      </p:pic>
      <p:pic>
        <p:nvPicPr>
          <p:cNvPr id="6" name="Picture 5">
            <a:extLst>
              <a:ext uri="{FF2B5EF4-FFF2-40B4-BE49-F238E27FC236}">
                <a16:creationId xmlns:a16="http://schemas.microsoft.com/office/drawing/2014/main" id="{57EABC36-9D43-A7F1-D26F-974AFC4D19BA}"/>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18882" y="1613657"/>
            <a:ext cx="1455321" cy="1315096"/>
          </a:xfrm>
          <a:prstGeom prst="rect">
            <a:avLst/>
          </a:prstGeom>
          <a:ln>
            <a:solidFill>
              <a:srgbClr val="03045E"/>
            </a:solidFill>
          </a:ln>
        </p:spPr>
      </p:pic>
    </p:spTree>
    <p:extLst>
      <p:ext uri="{BB962C8B-B14F-4D97-AF65-F5344CB8AC3E}">
        <p14:creationId xmlns:p14="http://schemas.microsoft.com/office/powerpoint/2010/main" val="2738450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B760F-09BA-E940-B3AD-27EA1DA7D84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B6BD027-11F3-AF9C-6649-00CA93564EB1}"/>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269F221-EA0C-E9A2-E9A1-B2248EDCED8B}"/>
              </a:ext>
            </a:extLst>
          </p:cNvPr>
          <p:cNvSpPr txBox="1">
            <a:spLocks noGrp="1"/>
          </p:cNvSpPr>
          <p:nvPr>
            <p:ph type="title" idx="4294967295"/>
          </p:nvPr>
        </p:nvSpPr>
        <p:spPr>
          <a:xfrm>
            <a:off x="726140" y="1686430"/>
            <a:ext cx="518270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Amenities Policy</a:t>
            </a:r>
          </a:p>
        </p:txBody>
      </p:sp>
      <p:sp>
        <p:nvSpPr>
          <p:cNvPr id="7" name="TextBox 6">
            <a:extLst>
              <a:ext uri="{FF2B5EF4-FFF2-40B4-BE49-F238E27FC236}">
                <a16:creationId xmlns:a16="http://schemas.microsoft.com/office/drawing/2014/main" id="{1B7F6964-7E78-ACF8-F4B3-0EF22B70660C}"/>
              </a:ext>
            </a:extLst>
          </p:cNvPr>
          <p:cNvSpPr txBox="1"/>
          <p:nvPr/>
        </p:nvSpPr>
        <p:spPr>
          <a:xfrm>
            <a:off x="980579" y="2659105"/>
            <a:ext cx="4059918" cy="870816"/>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Amenities Placement</a:t>
            </a:r>
          </a:p>
          <a:p>
            <a:pPr>
              <a:lnSpc>
                <a:spcPct val="120000"/>
              </a:lnSpc>
            </a:pPr>
            <a:endParaRPr lang="en-US" sz="1600" spc="100">
              <a:solidFill>
                <a:srgbClr val="003F8E"/>
              </a:solidFill>
              <a:latin typeface="Inter 18pt SemiBold" panose="02000503000000020004" pitchFamily="2" charset="0"/>
              <a:ea typeface="Inter 18pt SemiBold" panose="02000503000000020004" pitchFamily="2" charset="0"/>
            </a:endParaRPr>
          </a:p>
          <a:p>
            <a:pPr marL="285750" indent="-285750">
              <a:lnSpc>
                <a:spcPct val="120000"/>
              </a:lnSpc>
              <a:buFont typeface="Arial" panose="020B0604020202020204" pitchFamily="34" charset="0"/>
              <a:buChar char="•"/>
            </a:pPr>
            <a:r>
              <a:rPr lang="en-CA" sz="1400">
                <a:latin typeface="Inter 18pt" panose="020B0604020202020204" charset="0"/>
                <a:ea typeface="Inter 18pt" panose="020B0604020202020204" charset="0"/>
                <a:cs typeface="Arial" panose="020B0604020202020204" pitchFamily="34" charset="0"/>
              </a:rPr>
              <a:t>Placement based on “Amenity Hubs</a:t>
            </a:r>
          </a:p>
        </p:txBody>
      </p:sp>
      <p:cxnSp>
        <p:nvCxnSpPr>
          <p:cNvPr id="8" name="Straight Connector 7">
            <a:extLst>
              <a:ext uri="{FF2B5EF4-FFF2-40B4-BE49-F238E27FC236}">
                <a16:creationId xmlns:a16="http://schemas.microsoft.com/office/drawing/2014/main" id="{2984AB63-5151-F021-911B-53C5E4B7B17C}"/>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1718DA53-00A4-F39A-6524-17DC2323F88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A20FD2F7-8B54-1A83-BAF9-B933B2A628A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3" name="TextBox 2">
            <a:extLst>
              <a:ext uri="{FF2B5EF4-FFF2-40B4-BE49-F238E27FC236}">
                <a16:creationId xmlns:a16="http://schemas.microsoft.com/office/drawing/2014/main" id="{FD03C2FE-4A8C-4B0B-E01A-253D381022A5}"/>
              </a:ext>
            </a:extLst>
          </p:cNvPr>
          <p:cNvSpPr txBox="1"/>
          <p:nvPr/>
        </p:nvSpPr>
        <p:spPr>
          <a:xfrm>
            <a:off x="1287532" y="3787844"/>
            <a:ext cx="3398768" cy="2031325"/>
          </a:xfrm>
          <a:prstGeom prst="rect">
            <a:avLst/>
          </a:prstGeom>
          <a:noFill/>
        </p:spPr>
        <p:txBody>
          <a:bodyPr wrap="square" rtlCol="0">
            <a:spAutoFit/>
          </a:bodyPr>
          <a:lstStyle/>
          <a:p>
            <a:r>
              <a:rPr lang="en-CA" sz="1400" b="1">
                <a:latin typeface="Inter 18pt" panose="020B0604020202020204" charset="0"/>
                <a:ea typeface="Inter 18pt" panose="020B0604020202020204" charset="0"/>
              </a:rPr>
              <a:t>Major Hubs</a:t>
            </a:r>
            <a:r>
              <a:rPr lang="en-CA" sz="1400">
                <a:latin typeface="Inter 18pt" panose="020B0604020202020204" charset="0"/>
                <a:ea typeface="Inter 18pt" panose="020B0604020202020204" charset="0"/>
              </a:rPr>
              <a:t>: Located strategically at City facilities and properties where servicing exists</a:t>
            </a:r>
          </a:p>
          <a:p>
            <a:endParaRPr lang="en-CA" sz="1400">
              <a:latin typeface="Inter 18pt" panose="020B0604020202020204" charset="0"/>
              <a:ea typeface="Inter 18pt" panose="020B0604020202020204" charset="0"/>
            </a:endParaRPr>
          </a:p>
          <a:p>
            <a:r>
              <a:rPr lang="en-CA" sz="1400" b="1">
                <a:latin typeface="Inter 18pt" panose="020B0604020202020204" charset="0"/>
                <a:ea typeface="Inter 18pt" panose="020B0604020202020204" charset="0"/>
              </a:rPr>
              <a:t>Minor Hubs</a:t>
            </a:r>
            <a:r>
              <a:rPr lang="en-CA" sz="1400">
                <a:latin typeface="Inter 18pt" panose="020B0604020202020204" charset="0"/>
                <a:ea typeface="Inter 18pt" panose="020B0604020202020204" charset="0"/>
              </a:rPr>
              <a:t>: Located at key intersections of routes</a:t>
            </a:r>
          </a:p>
          <a:p>
            <a:endParaRPr lang="en-CA" sz="1400">
              <a:latin typeface="Inter 18pt" panose="020B0604020202020204" charset="0"/>
              <a:ea typeface="Inter 18pt" panose="020B0604020202020204" charset="0"/>
            </a:endParaRPr>
          </a:p>
          <a:p>
            <a:r>
              <a:rPr lang="en-CA" sz="1400">
                <a:latin typeface="Inter 18pt" panose="020B0604020202020204" charset="0"/>
                <a:ea typeface="Inter 18pt" panose="020B0604020202020204" charset="0"/>
              </a:rPr>
              <a:t>Some amenities recommended to be placed frequently along routes</a:t>
            </a:r>
          </a:p>
        </p:txBody>
      </p:sp>
      <p:pic>
        <p:nvPicPr>
          <p:cNvPr id="10" name="Picture 9" descr="A room with blue walls and benches with hangers showing washroom with potable water.">
            <a:extLst>
              <a:ext uri="{FF2B5EF4-FFF2-40B4-BE49-F238E27FC236}">
                <a16:creationId xmlns:a16="http://schemas.microsoft.com/office/drawing/2014/main" id="{70A6FD4D-02C6-BBDA-069C-5D60F743D3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38737" y="2114558"/>
            <a:ext cx="3242022" cy="2161348"/>
          </a:xfrm>
          <a:prstGeom prst="rect">
            <a:avLst/>
          </a:prstGeom>
        </p:spPr>
      </p:pic>
      <p:sp>
        <p:nvSpPr>
          <p:cNvPr id="11" name="Rectangle 10">
            <a:extLst>
              <a:ext uri="{FF2B5EF4-FFF2-40B4-BE49-F238E27FC236}">
                <a16:creationId xmlns:a16="http://schemas.microsoft.com/office/drawing/2014/main" id="{5F832908-920D-7EE5-D495-18823401FE14}"/>
              </a:ext>
            </a:extLst>
          </p:cNvPr>
          <p:cNvSpPr/>
          <p:nvPr/>
        </p:nvSpPr>
        <p:spPr>
          <a:xfrm>
            <a:off x="5138737" y="4302534"/>
            <a:ext cx="3242022" cy="869036"/>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noProof="0">
                <a:latin typeface="Inter 18pt" panose="020B0604020202020204" charset="0"/>
                <a:ea typeface="Inter 18pt" panose="020B0604020202020204" charset="0"/>
              </a:rPr>
              <a:t>Example of minimum requirement at a major hub: washroom and potable water; bottom- long term bike parking )</a:t>
            </a:r>
          </a:p>
        </p:txBody>
      </p:sp>
      <p:pic>
        <p:nvPicPr>
          <p:cNvPr id="6" name="Picture 5" descr="A room with a wall of bicycles and stairs showing long-term bike parking indoors.">
            <a:extLst>
              <a:ext uri="{FF2B5EF4-FFF2-40B4-BE49-F238E27FC236}">
                <a16:creationId xmlns:a16="http://schemas.microsoft.com/office/drawing/2014/main" id="{E320452B-970F-5DD5-4733-8EE5F45CF0A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78999" y="2114558"/>
            <a:ext cx="3242022" cy="2161348"/>
          </a:xfrm>
          <a:prstGeom prst="rect">
            <a:avLst/>
          </a:prstGeom>
        </p:spPr>
      </p:pic>
      <p:sp>
        <p:nvSpPr>
          <p:cNvPr id="12" name="Rectangle 11">
            <a:extLst>
              <a:ext uri="{FF2B5EF4-FFF2-40B4-BE49-F238E27FC236}">
                <a16:creationId xmlns:a16="http://schemas.microsoft.com/office/drawing/2014/main" id="{63BA1F29-C32E-4013-7B64-E543283A9CD1}"/>
              </a:ext>
            </a:extLst>
          </p:cNvPr>
          <p:cNvSpPr/>
          <p:nvPr/>
        </p:nvSpPr>
        <p:spPr>
          <a:xfrm>
            <a:off x="8478999" y="4302534"/>
            <a:ext cx="3242022" cy="869036"/>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a:latin typeface="Inter 18pt" panose="020B0604020202020204" charset="0"/>
                <a:ea typeface="Inter 18pt" panose="020B0604020202020204" charset="0"/>
              </a:rPr>
              <a:t>Example of minimum requirement at a major hub: long term bike parking </a:t>
            </a:r>
          </a:p>
        </p:txBody>
      </p:sp>
      <p:sp>
        <p:nvSpPr>
          <p:cNvPr id="2" name="TextBox 1">
            <a:extLst>
              <a:ext uri="{FF2B5EF4-FFF2-40B4-BE49-F238E27FC236}">
                <a16:creationId xmlns:a16="http://schemas.microsoft.com/office/drawing/2014/main" id="{2D172616-F6B7-5FBE-994E-C3F09B926C68}"/>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31</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563161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16A22-EEA8-5C9B-E547-74E1A6AA62E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ED77A64-6F8A-120E-411A-2CC73AD7D469}"/>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4D3730D-E0DF-B956-A1A7-4B79926B084A}"/>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092F38C5-BB46-4D90-6306-BB6A4CEDBDB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3D785137-3671-1F82-DC33-BFE26415B66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extBox 3">
            <a:extLst>
              <a:ext uri="{FF2B5EF4-FFF2-40B4-BE49-F238E27FC236}">
                <a16:creationId xmlns:a16="http://schemas.microsoft.com/office/drawing/2014/main" id="{77C2D433-6C19-1BF2-7F24-784CF09BDF05}"/>
              </a:ext>
            </a:extLst>
          </p:cNvPr>
          <p:cNvSpPr txBox="1"/>
          <p:nvPr/>
        </p:nvSpPr>
        <p:spPr>
          <a:xfrm>
            <a:off x="658013" y="1298530"/>
            <a:ext cx="2255186" cy="107721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normalizeH="0" noProof="0">
                <a:ln>
                  <a:noFill/>
                </a:ln>
                <a:solidFill>
                  <a:srgbClr val="003F8E"/>
                </a:solidFill>
                <a:effectLst/>
                <a:uLnTx/>
                <a:uFillTx/>
                <a:latin typeface="Inter 28pt" panose="02000503000000020004" pitchFamily="2" charset="0"/>
                <a:ea typeface="Inter 28pt" panose="02000503000000020004" pitchFamily="2" charset="0"/>
              </a:rPr>
              <a:t>Amenities Policies</a:t>
            </a:r>
          </a:p>
        </p:txBody>
      </p:sp>
      <p:sp>
        <p:nvSpPr>
          <p:cNvPr id="7" name="Title 6">
            <a:extLst>
              <a:ext uri="{FF2B5EF4-FFF2-40B4-BE49-F238E27FC236}">
                <a16:creationId xmlns:a16="http://schemas.microsoft.com/office/drawing/2014/main" id="{DE6E1C48-582F-2A83-D238-31E5F8700F27}"/>
              </a:ext>
              <a:ext uri="{C183D7F6-B498-43B3-948B-1728B52AA6E4}">
                <adec:decorative xmlns:adec="http://schemas.microsoft.com/office/drawing/2017/decorative" val="1"/>
              </a:ext>
            </a:extLst>
          </p:cNvPr>
          <p:cNvSpPr txBox="1">
            <a:spLocks noGrp="1"/>
          </p:cNvSpPr>
          <p:nvPr>
            <p:ph type="title" idx="4294967295"/>
          </p:nvPr>
        </p:nvSpPr>
        <p:spPr>
          <a:xfrm>
            <a:off x="658013" y="2554330"/>
            <a:ext cx="2132812" cy="85549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3F8E"/>
                </a:solidFill>
                <a:effectLst/>
                <a:uLnTx/>
                <a:uFillTx/>
                <a:latin typeface="Inter 18pt SemiBold" panose="02000503000000020004" pitchFamily="2" charset="0"/>
                <a:ea typeface="Inter 18pt SemiBold" panose="02000503000000020004" pitchFamily="2" charset="0"/>
                <a:cs typeface="+mn-cs"/>
              </a:rPr>
              <a:t>Amenities Placement</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100" normalizeH="0" baseline="0" noProof="0">
              <a:ln>
                <a:noFill/>
              </a:ln>
              <a:solidFill>
                <a:srgbClr val="003F8E"/>
              </a:solidFill>
              <a:effectLst/>
              <a:uLnTx/>
              <a:uFillTx/>
              <a:latin typeface="Inter 18pt SemiBold" panose="02000503000000020004" pitchFamily="2" charset="0"/>
              <a:ea typeface="Inter 18pt SemiBold" panose="02000503000000020004" pitchFamily="2" charset="0"/>
              <a:cs typeface="+mn-cs"/>
            </a:endParaRPr>
          </a:p>
        </p:txBody>
      </p:sp>
      <p:graphicFrame>
        <p:nvGraphicFramePr>
          <p:cNvPr id="3" name="Table 2" descr="The amenities policy recommends amenities at minor and major hubs and along routes. Amenities recommended at major hubs include short and long-term bike parking, wayfinding information, washrooms and water fountains, waste bins, rest areas, and lighting. Minor hubs are recommended to have short-term bike parking, wayfinding information, waste bins, rest areas, and lighting. Washrooms or water should be considered at minor hubs if possible. Wayfinding, rest areas and lighting are recommended along routes.">
            <a:extLst>
              <a:ext uri="{FF2B5EF4-FFF2-40B4-BE49-F238E27FC236}">
                <a16:creationId xmlns:a16="http://schemas.microsoft.com/office/drawing/2014/main" id="{AB844200-5F16-C79C-5BBF-9E8F3EEBB0CB}"/>
              </a:ext>
            </a:extLst>
          </p:cNvPr>
          <p:cNvGraphicFramePr>
            <a:graphicFrameLocks noGrp="1"/>
          </p:cNvGraphicFramePr>
          <p:nvPr>
            <p:extLst>
              <p:ext uri="{D42A27DB-BD31-4B8C-83A1-F6EECF244321}">
                <p14:modId xmlns:p14="http://schemas.microsoft.com/office/powerpoint/2010/main" val="2371949757"/>
              </p:ext>
            </p:extLst>
          </p:nvPr>
        </p:nvGraphicFramePr>
        <p:xfrm>
          <a:off x="3100643" y="974381"/>
          <a:ext cx="8836327" cy="4909238"/>
        </p:xfrm>
        <a:graphic>
          <a:graphicData uri="http://schemas.openxmlformats.org/drawingml/2006/table">
            <a:tbl>
              <a:tblPr firstRow="1" firstCol="1" bandRow="1">
                <a:tableStyleId>{073A0DAA-6AF3-43AB-8588-CEC1D06C72B9}</a:tableStyleId>
              </a:tblPr>
              <a:tblGrid>
                <a:gridCol w="2788567">
                  <a:extLst>
                    <a:ext uri="{9D8B030D-6E8A-4147-A177-3AD203B41FA5}">
                      <a16:colId xmlns:a16="http://schemas.microsoft.com/office/drawing/2014/main" val="2281084353"/>
                    </a:ext>
                  </a:extLst>
                </a:gridCol>
                <a:gridCol w="2057707">
                  <a:extLst>
                    <a:ext uri="{9D8B030D-6E8A-4147-A177-3AD203B41FA5}">
                      <a16:colId xmlns:a16="http://schemas.microsoft.com/office/drawing/2014/main" val="3965403724"/>
                    </a:ext>
                  </a:extLst>
                </a:gridCol>
                <a:gridCol w="1932346">
                  <a:extLst>
                    <a:ext uri="{9D8B030D-6E8A-4147-A177-3AD203B41FA5}">
                      <a16:colId xmlns:a16="http://schemas.microsoft.com/office/drawing/2014/main" val="3175215619"/>
                    </a:ext>
                  </a:extLst>
                </a:gridCol>
                <a:gridCol w="2057707">
                  <a:extLst>
                    <a:ext uri="{9D8B030D-6E8A-4147-A177-3AD203B41FA5}">
                      <a16:colId xmlns:a16="http://schemas.microsoft.com/office/drawing/2014/main" val="2842296831"/>
                    </a:ext>
                  </a:extLst>
                </a:gridCol>
              </a:tblGrid>
              <a:tr h="300373">
                <a:tc>
                  <a:txBody>
                    <a:bodyPr/>
                    <a:lstStyle/>
                    <a:p>
                      <a:pPr algn="ctr" fontAlgn="t">
                        <a:lnSpc>
                          <a:spcPct val="115000"/>
                        </a:lnSpc>
                        <a:spcBef>
                          <a:spcPts val="300"/>
                        </a:spcBef>
                        <a:spcAft>
                          <a:spcPts val="300"/>
                        </a:spcAft>
                        <a:buNone/>
                      </a:pPr>
                      <a:r>
                        <a:rPr lang="en-CA" sz="1600" b="1" u="none" strike="noStrike" kern="100">
                          <a:solidFill>
                            <a:srgbClr val="FFFFFF"/>
                          </a:solidFill>
                          <a:effectLst/>
                        </a:rPr>
                        <a:t>Amenity</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t">
                        <a:lnSpc>
                          <a:spcPct val="115000"/>
                        </a:lnSpc>
                        <a:spcBef>
                          <a:spcPts val="300"/>
                        </a:spcBef>
                        <a:spcAft>
                          <a:spcPts val="300"/>
                        </a:spcAft>
                        <a:buNone/>
                      </a:pPr>
                      <a:r>
                        <a:rPr lang="en-CA" sz="1600" b="1" u="none" strike="noStrike" kern="100">
                          <a:solidFill>
                            <a:srgbClr val="FFFFFF"/>
                          </a:solidFill>
                          <a:effectLst/>
                        </a:rPr>
                        <a:t>Major Hubs</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t">
                        <a:lnSpc>
                          <a:spcPct val="115000"/>
                        </a:lnSpc>
                        <a:spcBef>
                          <a:spcPts val="300"/>
                        </a:spcBef>
                        <a:spcAft>
                          <a:spcPts val="300"/>
                        </a:spcAft>
                        <a:buNone/>
                      </a:pPr>
                      <a:r>
                        <a:rPr lang="en-CA" sz="1600" b="1" u="none" strike="noStrike" kern="100">
                          <a:solidFill>
                            <a:srgbClr val="FFFFFF"/>
                          </a:solidFill>
                          <a:effectLst/>
                        </a:rPr>
                        <a:t>Minor Hubs</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t">
                        <a:lnSpc>
                          <a:spcPct val="115000"/>
                        </a:lnSpc>
                        <a:spcBef>
                          <a:spcPts val="300"/>
                        </a:spcBef>
                        <a:spcAft>
                          <a:spcPts val="300"/>
                        </a:spcAft>
                        <a:buNone/>
                      </a:pPr>
                      <a:r>
                        <a:rPr lang="en-CA" sz="1600" b="1" u="none" strike="noStrike" kern="100">
                          <a:solidFill>
                            <a:srgbClr val="FFFFFF"/>
                          </a:solidFill>
                          <a:effectLst/>
                        </a:rPr>
                        <a:t>Along Routes</a:t>
                      </a:r>
                      <a:endParaRPr lang="en-CA" sz="1600" b="0" i="0" u="none" strike="noStrike">
                        <a:effectLst/>
                        <a:latin typeface="Arial" panose="020B0604020202020204" pitchFamily="34" charset="0"/>
                      </a:endParaRPr>
                    </a:p>
                  </a:txBody>
                  <a:tcPr marL="33098" marR="33098" marT="4597" marB="0">
                    <a:solidFill>
                      <a:srgbClr val="003F8E"/>
                    </a:solidFill>
                  </a:tcPr>
                </a:tc>
                <a:extLst>
                  <a:ext uri="{0D108BD9-81ED-4DB2-BD59-A6C34878D82A}">
                    <a16:rowId xmlns:a16="http://schemas.microsoft.com/office/drawing/2014/main" val="1025058839"/>
                  </a:ext>
                </a:extLst>
              </a:tr>
              <a:tr h="662222">
                <a:tc>
                  <a:txBody>
                    <a:bodyPr/>
                    <a:lstStyle/>
                    <a:p>
                      <a:pPr algn="l" fontAlgn="t">
                        <a:lnSpc>
                          <a:spcPct val="115000"/>
                        </a:lnSpc>
                        <a:spcBef>
                          <a:spcPts val="400"/>
                        </a:spcBef>
                        <a:spcAft>
                          <a:spcPts val="800"/>
                        </a:spcAft>
                        <a:buNone/>
                      </a:pPr>
                      <a:r>
                        <a:rPr lang="en-CA" sz="1600" b="0" u="none" strike="noStrike" kern="100">
                          <a:solidFill>
                            <a:srgbClr val="FFFFFF"/>
                          </a:solidFill>
                          <a:effectLst/>
                        </a:rPr>
                        <a:t>Bike Parking (short-term)</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rPr>
                        <a:t> </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1068733062"/>
                  </a:ext>
                </a:extLst>
              </a:tr>
              <a:tr h="662222">
                <a:tc>
                  <a:txBody>
                    <a:bodyPr/>
                    <a:lstStyle/>
                    <a:p>
                      <a:pPr algn="l" fontAlgn="t">
                        <a:lnSpc>
                          <a:spcPct val="115000"/>
                        </a:lnSpc>
                        <a:spcBef>
                          <a:spcPts val="300"/>
                        </a:spcBef>
                        <a:spcAft>
                          <a:spcPts val="300"/>
                        </a:spcAft>
                        <a:buNone/>
                      </a:pPr>
                      <a:r>
                        <a:rPr lang="en-CA" sz="1600" b="0" u="none" strike="noStrike" kern="100">
                          <a:solidFill>
                            <a:srgbClr val="FFFFFF"/>
                          </a:solidFill>
                          <a:effectLst/>
                        </a:rPr>
                        <a:t>Bike Parking (long-term)</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rPr>
                        <a:t> </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rPr>
                        <a:t> </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210458472"/>
                  </a:ext>
                </a:extLst>
              </a:tr>
              <a:tr h="662222">
                <a:tc>
                  <a:txBody>
                    <a:bodyPr/>
                    <a:lstStyle/>
                    <a:p>
                      <a:pPr algn="l" fontAlgn="t">
                        <a:lnSpc>
                          <a:spcPct val="115000"/>
                        </a:lnSpc>
                        <a:spcBef>
                          <a:spcPts val="300"/>
                        </a:spcBef>
                        <a:spcAft>
                          <a:spcPts val="300"/>
                        </a:spcAft>
                        <a:buNone/>
                      </a:pPr>
                      <a:r>
                        <a:rPr lang="en-CA" sz="1600" b="0" u="none" strike="noStrike" kern="100">
                          <a:solidFill>
                            <a:srgbClr val="FFFFFF"/>
                          </a:solidFill>
                          <a:effectLst/>
                        </a:rPr>
                        <a:t>Wayfinding</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399903004"/>
                  </a:ext>
                </a:extLst>
              </a:tr>
              <a:tr h="662222">
                <a:tc>
                  <a:txBody>
                    <a:bodyPr/>
                    <a:lstStyle/>
                    <a:p>
                      <a:pPr algn="l" fontAlgn="t">
                        <a:lnSpc>
                          <a:spcPct val="115000"/>
                        </a:lnSpc>
                        <a:spcBef>
                          <a:spcPts val="300"/>
                        </a:spcBef>
                        <a:spcAft>
                          <a:spcPts val="300"/>
                        </a:spcAft>
                        <a:buNone/>
                      </a:pPr>
                      <a:r>
                        <a:rPr lang="en-CA" sz="1600" b="0" u="none" strike="noStrike" kern="100">
                          <a:solidFill>
                            <a:srgbClr val="FFFFFF"/>
                          </a:solidFill>
                          <a:effectLst/>
                        </a:rPr>
                        <a:t>Washrooms and potable water </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rPr>
                        <a:t> </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1438277173"/>
                  </a:ext>
                </a:extLst>
              </a:tr>
              <a:tr h="662222">
                <a:tc>
                  <a:txBody>
                    <a:bodyPr/>
                    <a:lstStyle/>
                    <a:p>
                      <a:pPr algn="l" fontAlgn="t">
                        <a:lnSpc>
                          <a:spcPct val="115000"/>
                        </a:lnSpc>
                        <a:spcBef>
                          <a:spcPts val="300"/>
                        </a:spcBef>
                        <a:spcAft>
                          <a:spcPts val="300"/>
                        </a:spcAft>
                        <a:buNone/>
                      </a:pPr>
                      <a:r>
                        <a:rPr lang="en-CA" sz="1600" b="0" u="none" strike="noStrike" kern="100">
                          <a:solidFill>
                            <a:srgbClr val="FFFFFF"/>
                          </a:solidFill>
                          <a:effectLst/>
                        </a:rPr>
                        <a:t>Waste and recycling bins</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rPr>
                        <a:t> </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1740096185"/>
                  </a:ext>
                </a:extLst>
              </a:tr>
              <a:tr h="662222">
                <a:tc>
                  <a:txBody>
                    <a:bodyPr/>
                    <a:lstStyle/>
                    <a:p>
                      <a:pPr algn="l" fontAlgn="t">
                        <a:lnSpc>
                          <a:spcPct val="115000"/>
                        </a:lnSpc>
                        <a:spcBef>
                          <a:spcPts val="300"/>
                        </a:spcBef>
                        <a:spcAft>
                          <a:spcPts val="300"/>
                        </a:spcAft>
                        <a:buNone/>
                      </a:pPr>
                      <a:r>
                        <a:rPr lang="en-CA" sz="1600" b="0" u="none" strike="noStrike" kern="100">
                          <a:solidFill>
                            <a:srgbClr val="FFFFFF"/>
                          </a:solidFill>
                          <a:effectLst/>
                        </a:rPr>
                        <a:t>Rest Areas </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1303983989"/>
                  </a:ext>
                </a:extLst>
              </a:tr>
              <a:tr h="258310">
                <a:tc>
                  <a:txBody>
                    <a:bodyPr/>
                    <a:lstStyle/>
                    <a:p>
                      <a:pPr algn="l" fontAlgn="t">
                        <a:lnSpc>
                          <a:spcPct val="115000"/>
                        </a:lnSpc>
                        <a:spcBef>
                          <a:spcPts val="300"/>
                        </a:spcBef>
                        <a:spcAft>
                          <a:spcPts val="300"/>
                        </a:spcAft>
                        <a:buNone/>
                      </a:pPr>
                      <a:r>
                        <a:rPr lang="en-CA" sz="1600" b="0" u="none" strike="noStrike" kern="100">
                          <a:solidFill>
                            <a:srgbClr val="FFFFFF"/>
                          </a:solidFill>
                          <a:effectLst/>
                        </a:rPr>
                        <a:t>Lighting</a:t>
                      </a:r>
                      <a:endParaRPr lang="en-CA" sz="1600" b="0" i="0" u="none" strike="noStrike">
                        <a:effectLst/>
                        <a:latin typeface="Arial" panose="020B0604020202020204" pitchFamily="34" charset="0"/>
                      </a:endParaRPr>
                    </a:p>
                  </a:txBody>
                  <a:tcPr marL="33098" marR="33098" marT="4597" marB="0">
                    <a:solidFill>
                      <a:srgbClr val="003F8E"/>
                    </a:solidFill>
                  </a:tcP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rPr>
                        <a:t>·</a:t>
                      </a:r>
                      <a:endParaRPr lang="en-CA" sz="3600" b="0" i="0" u="none" strike="noStrike">
                        <a:effectLst/>
                        <a:latin typeface="Arial" panose="020B0604020202020204" pitchFamily="34" charset="0"/>
                      </a:endParaRPr>
                    </a:p>
                  </a:txBody>
                  <a:tcPr marL="33098" marR="33098" marT="4597" marB="0" anchor="ctr"/>
                </a:tc>
                <a:extLst>
                  <a:ext uri="{0D108BD9-81ED-4DB2-BD59-A6C34878D82A}">
                    <a16:rowId xmlns:a16="http://schemas.microsoft.com/office/drawing/2014/main" val="2587942444"/>
                  </a:ext>
                </a:extLst>
              </a:tr>
            </a:tbl>
          </a:graphicData>
        </a:graphic>
      </p:graphicFrame>
      <p:sp>
        <p:nvSpPr>
          <p:cNvPr id="6" name="TextBox 5">
            <a:extLst>
              <a:ext uri="{FF2B5EF4-FFF2-40B4-BE49-F238E27FC236}">
                <a16:creationId xmlns:a16="http://schemas.microsoft.com/office/drawing/2014/main" id="{830AD3FE-114C-4DCD-1CF2-A4716880BC15}"/>
              </a:ext>
              <a:ext uri="{C183D7F6-B498-43B3-948B-1728B52AA6E4}">
                <adec:decorative xmlns:adec="http://schemas.microsoft.com/office/drawing/2017/decorative" val="1"/>
              </a:ext>
            </a:extLst>
          </p:cNvPr>
          <p:cNvSpPr txBox="1"/>
          <p:nvPr/>
        </p:nvSpPr>
        <p:spPr>
          <a:xfrm>
            <a:off x="3100643" y="5922277"/>
            <a:ext cx="6052882" cy="718145"/>
          </a:xfrm>
          <a:prstGeom prst="rect">
            <a:avLst/>
          </a:prstGeom>
          <a:noFill/>
        </p:spPr>
        <p:txBody>
          <a:bodyPr wrap="square">
            <a:spAutoFit/>
          </a:bodyPr>
          <a:lstStyle/>
          <a:p>
            <a:pPr>
              <a:spcAft>
                <a:spcPts val="800"/>
              </a:spcAft>
            </a:pPr>
            <a:r>
              <a:rPr lang="en-CA" sz="2000" kern="100">
                <a:solidFill>
                  <a:srgbClr val="C00000"/>
                </a:solidFill>
                <a:effectLst/>
                <a:latin typeface="Symbol" panose="05050102010706020507" pitchFamily="18" charset="2"/>
                <a:ea typeface="Symbol" panose="05050102010706020507" pitchFamily="18" charset="2"/>
                <a:cs typeface="Symbol" panose="05050102010706020507" pitchFamily="18" charset="2"/>
              </a:rPr>
              <a:t>·</a:t>
            </a:r>
            <a:r>
              <a:rPr lang="en-CA" sz="1800" kern="100">
                <a:effectLst/>
                <a:latin typeface="Aptos" panose="020B0004020202020204" pitchFamily="34" charset="0"/>
                <a:ea typeface="Aptos" panose="020B0004020202020204" pitchFamily="34" charset="0"/>
                <a:cs typeface="Arial" panose="020B0604020202020204" pitchFamily="34" charset="0"/>
              </a:rPr>
              <a:t> = </a:t>
            </a:r>
            <a:r>
              <a:rPr lang="en-CA" sz="1400" kern="100">
                <a:effectLst/>
                <a:latin typeface="Inter 18pt" panose="020B0604020202020204" charset="0"/>
                <a:ea typeface="Inter 18pt" panose="020B0604020202020204" charset="0"/>
                <a:cs typeface="Arial" panose="020B0604020202020204" pitchFamily="34" charset="0"/>
              </a:rPr>
              <a:t>Minimum recommended    </a:t>
            </a:r>
            <a:r>
              <a:rPr lang="en-CA" sz="2000" kern="100">
                <a:solidFill>
                  <a:srgbClr val="3A7C22"/>
                </a:solidFill>
                <a:latin typeface="Inter 18pt" panose="020B0604020202020204" charset="0"/>
                <a:ea typeface="Inter 18pt" panose="020B0604020202020204" charset="0"/>
                <a:cs typeface="Symbol" panose="05050102010706020507" pitchFamily="18" charset="2"/>
              </a:rPr>
              <a:t>°</a:t>
            </a:r>
            <a:r>
              <a:rPr lang="en-CA" sz="1400" kern="100">
                <a:latin typeface="Inter 18pt" panose="020B0604020202020204" charset="0"/>
                <a:ea typeface="Inter 18pt" panose="020B0604020202020204" charset="0"/>
                <a:cs typeface="Arial" panose="020B0604020202020204" pitchFamily="34" charset="0"/>
              </a:rPr>
              <a:t> = Additional amenities to consider</a:t>
            </a:r>
          </a:p>
          <a:p>
            <a:pPr>
              <a:spcAft>
                <a:spcPts val="800"/>
              </a:spcAft>
              <a:buNone/>
            </a:pPr>
            <a:endParaRPr lang="en-CA" sz="1400" kern="100">
              <a:effectLst/>
              <a:latin typeface="Inter 18pt" panose="020B0604020202020204" charset="0"/>
              <a:ea typeface="Inter 18pt" panose="020B0604020202020204" charset="0"/>
              <a:cs typeface="Arial" panose="020B0604020202020204" pitchFamily="34" charset="0"/>
            </a:endParaRPr>
          </a:p>
        </p:txBody>
      </p:sp>
      <p:sp>
        <p:nvSpPr>
          <p:cNvPr id="2" name="TextBox 1">
            <a:extLst>
              <a:ext uri="{FF2B5EF4-FFF2-40B4-BE49-F238E27FC236}">
                <a16:creationId xmlns:a16="http://schemas.microsoft.com/office/drawing/2014/main" id="{E0FE4DE0-6D6D-A2E0-8739-6392C63D99F7}"/>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32</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919945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71A76-7CBB-4D1C-2B17-9BE796C485D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2C9A5E8-DD49-3B14-255B-7456A3A5CA01}"/>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44326A1-F59C-44D5-F4EB-F7E9BCAB1DEC}"/>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926667BC-0A36-604D-4D23-438B97E65FE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6DAEB447-5783-4139-DA69-061242DB72E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3" name="Title 2">
            <a:extLst>
              <a:ext uri="{FF2B5EF4-FFF2-40B4-BE49-F238E27FC236}">
                <a16:creationId xmlns:a16="http://schemas.microsoft.com/office/drawing/2014/main" id="{B708E191-67DD-7437-D7C4-777E938AAE17}"/>
              </a:ext>
            </a:extLst>
          </p:cNvPr>
          <p:cNvSpPr>
            <a:spLocks noGrp="1"/>
          </p:cNvSpPr>
          <p:nvPr>
            <p:ph type="title"/>
          </p:nvPr>
        </p:nvSpPr>
        <p:spPr>
          <a:xfrm>
            <a:off x="838200" y="-402992"/>
            <a:ext cx="2713522" cy="402992"/>
          </a:xfrm>
        </p:spPr>
        <p:txBody>
          <a:bodyPr vert="horz" lIns="91440" tIns="45720" rIns="91440" bIns="45720" rtlCol="0" anchor="b">
            <a:normAutofit/>
          </a:bodyPr>
          <a:lstStyle/>
          <a:p>
            <a:r>
              <a:rPr lang="en-CA" sz="2000"/>
              <a:t>Amenities Policies Table</a:t>
            </a:r>
          </a:p>
        </p:txBody>
      </p:sp>
      <p:sp>
        <p:nvSpPr>
          <p:cNvPr id="4" name="TextBox 3">
            <a:extLst>
              <a:ext uri="{FF2B5EF4-FFF2-40B4-BE49-F238E27FC236}">
                <a16:creationId xmlns:a16="http://schemas.microsoft.com/office/drawing/2014/main" id="{D9740768-58F3-6738-DBAB-F1704F74CB72}"/>
              </a:ext>
            </a:extLst>
          </p:cNvPr>
          <p:cNvSpPr txBox="1"/>
          <p:nvPr/>
        </p:nvSpPr>
        <p:spPr>
          <a:xfrm>
            <a:off x="658013" y="1298530"/>
            <a:ext cx="2255186" cy="107721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normalizeH="0" noProof="0">
                <a:ln>
                  <a:noFill/>
                </a:ln>
                <a:solidFill>
                  <a:srgbClr val="003F8E"/>
                </a:solidFill>
                <a:effectLst/>
                <a:uLnTx/>
                <a:uFillTx/>
                <a:latin typeface="Inter 28pt" panose="02000503000000020004" pitchFamily="2" charset="0"/>
                <a:ea typeface="Inter 28pt" panose="02000503000000020004" pitchFamily="2" charset="0"/>
              </a:rPr>
              <a:t>Amenities Policies</a:t>
            </a:r>
          </a:p>
        </p:txBody>
      </p:sp>
      <p:sp>
        <p:nvSpPr>
          <p:cNvPr id="7" name="TextBox 6">
            <a:extLst>
              <a:ext uri="{FF2B5EF4-FFF2-40B4-BE49-F238E27FC236}">
                <a16:creationId xmlns:a16="http://schemas.microsoft.com/office/drawing/2014/main" id="{95861438-FA74-1B5F-68ED-3AB98A61F417}"/>
              </a:ext>
              <a:ext uri="{C183D7F6-B498-43B3-948B-1728B52AA6E4}">
                <adec:decorative xmlns:adec="http://schemas.microsoft.com/office/drawing/2017/decorative" val="1"/>
              </a:ext>
            </a:extLst>
          </p:cNvPr>
          <p:cNvSpPr txBox="1"/>
          <p:nvPr/>
        </p:nvSpPr>
        <p:spPr>
          <a:xfrm>
            <a:off x="658013" y="2554330"/>
            <a:ext cx="2132812" cy="855491"/>
          </a:xfrm>
          <a:prstGeom prst="rect">
            <a:avLst/>
          </a:prstGeom>
          <a:noFill/>
        </p:spPr>
        <p:txBody>
          <a:bodyPr wrap="square" rtlCol="0">
            <a:spAutoFit/>
          </a:bodyPr>
          <a:lstStyle/>
          <a:p>
            <a:r>
              <a:rPr lang="en-US" sz="1600">
                <a:solidFill>
                  <a:srgbClr val="003F8E"/>
                </a:solidFill>
                <a:latin typeface="Inter 18pt SemiBold" panose="02000503000000020004" pitchFamily="2" charset="0"/>
                <a:ea typeface="Inter 18pt SemiBold" panose="02000503000000020004" pitchFamily="2" charset="0"/>
              </a:rPr>
              <a:t>Amenities Placement</a:t>
            </a:r>
          </a:p>
          <a:p>
            <a:pPr>
              <a:lnSpc>
                <a:spcPct val="120000"/>
              </a:lnSpc>
            </a:pPr>
            <a:endParaRPr lang="en-US" sz="1600" spc="100">
              <a:solidFill>
                <a:srgbClr val="003F8E"/>
              </a:solidFill>
              <a:latin typeface="Inter 18pt SemiBold" panose="02000503000000020004" pitchFamily="2" charset="0"/>
              <a:ea typeface="Inter 18pt SemiBold" panose="02000503000000020004" pitchFamily="2" charset="0"/>
            </a:endParaRPr>
          </a:p>
        </p:txBody>
      </p:sp>
      <p:graphicFrame>
        <p:nvGraphicFramePr>
          <p:cNvPr id="5" name="Table 4">
            <a:extLst>
              <a:ext uri="{FF2B5EF4-FFF2-40B4-BE49-F238E27FC236}">
                <a16:creationId xmlns:a16="http://schemas.microsoft.com/office/drawing/2014/main" id="{39404C14-27A6-35A9-B864-57845486DEE9}"/>
              </a:ext>
            </a:extLst>
          </p:cNvPr>
          <p:cNvGraphicFramePr>
            <a:graphicFrameLocks noGrp="1"/>
          </p:cNvGraphicFramePr>
          <p:nvPr>
            <p:extLst>
              <p:ext uri="{D42A27DB-BD31-4B8C-83A1-F6EECF244321}">
                <p14:modId xmlns:p14="http://schemas.microsoft.com/office/powerpoint/2010/main" val="2389404702"/>
              </p:ext>
            </p:extLst>
          </p:nvPr>
        </p:nvGraphicFramePr>
        <p:xfrm>
          <a:off x="2981326" y="1132877"/>
          <a:ext cx="8931640" cy="4363313"/>
        </p:xfrm>
        <a:graphic>
          <a:graphicData uri="http://schemas.openxmlformats.org/drawingml/2006/table">
            <a:tbl>
              <a:tblPr firstRow="1" firstCol="1" bandRow="1">
                <a:tableStyleId>{073A0DAA-6AF3-43AB-8588-CEC1D06C72B9}</a:tableStyleId>
              </a:tblPr>
              <a:tblGrid>
                <a:gridCol w="2818645">
                  <a:extLst>
                    <a:ext uri="{9D8B030D-6E8A-4147-A177-3AD203B41FA5}">
                      <a16:colId xmlns:a16="http://schemas.microsoft.com/office/drawing/2014/main" val="2281084353"/>
                    </a:ext>
                  </a:extLst>
                </a:gridCol>
                <a:gridCol w="2079903">
                  <a:extLst>
                    <a:ext uri="{9D8B030D-6E8A-4147-A177-3AD203B41FA5}">
                      <a16:colId xmlns:a16="http://schemas.microsoft.com/office/drawing/2014/main" val="3965403724"/>
                    </a:ext>
                  </a:extLst>
                </a:gridCol>
                <a:gridCol w="1953189">
                  <a:extLst>
                    <a:ext uri="{9D8B030D-6E8A-4147-A177-3AD203B41FA5}">
                      <a16:colId xmlns:a16="http://schemas.microsoft.com/office/drawing/2014/main" val="3175215619"/>
                    </a:ext>
                  </a:extLst>
                </a:gridCol>
                <a:gridCol w="2079903">
                  <a:extLst>
                    <a:ext uri="{9D8B030D-6E8A-4147-A177-3AD203B41FA5}">
                      <a16:colId xmlns:a16="http://schemas.microsoft.com/office/drawing/2014/main" val="2842296831"/>
                    </a:ext>
                  </a:extLst>
                </a:gridCol>
              </a:tblGrid>
              <a:tr h="306671">
                <a:tc>
                  <a:txBody>
                    <a:bodyPr/>
                    <a:lstStyle/>
                    <a:p>
                      <a:pPr algn="ctr" fontAlgn="t">
                        <a:lnSpc>
                          <a:spcPct val="115000"/>
                        </a:lnSpc>
                        <a:spcBef>
                          <a:spcPts val="300"/>
                        </a:spcBef>
                        <a:spcAft>
                          <a:spcPts val="300"/>
                        </a:spcAft>
                        <a:buNone/>
                      </a:pPr>
                      <a:r>
                        <a:rPr lang="en-CA" sz="1600" b="1" u="none" strike="noStrike" kern="100">
                          <a:solidFill>
                            <a:srgbClr val="FFFFFF"/>
                          </a:solidFill>
                          <a:effectLst/>
                          <a:latin typeface="Inter 18pt" panose="020B0604020202020204" charset="0"/>
                          <a:ea typeface="Inter 18pt" panose="020B0604020202020204" charset="0"/>
                        </a:rPr>
                        <a:t>Amenity</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t">
                        <a:lnSpc>
                          <a:spcPct val="115000"/>
                        </a:lnSpc>
                        <a:spcBef>
                          <a:spcPts val="300"/>
                        </a:spcBef>
                        <a:spcAft>
                          <a:spcPts val="300"/>
                        </a:spcAft>
                        <a:buNone/>
                      </a:pPr>
                      <a:r>
                        <a:rPr lang="en-CA" sz="1600" b="1" u="none" strike="noStrike" kern="100">
                          <a:solidFill>
                            <a:srgbClr val="FFFFFF"/>
                          </a:solidFill>
                          <a:effectLst/>
                          <a:latin typeface="Inter 18pt" panose="020B0604020202020204" charset="0"/>
                          <a:ea typeface="Inter 18pt" panose="020B0604020202020204" charset="0"/>
                        </a:rPr>
                        <a:t>Major Hubs</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t">
                        <a:lnSpc>
                          <a:spcPct val="115000"/>
                        </a:lnSpc>
                        <a:spcBef>
                          <a:spcPts val="300"/>
                        </a:spcBef>
                        <a:spcAft>
                          <a:spcPts val="300"/>
                        </a:spcAft>
                        <a:buNone/>
                      </a:pPr>
                      <a:r>
                        <a:rPr lang="en-CA" sz="1600" b="1" u="none" strike="noStrike" kern="100">
                          <a:solidFill>
                            <a:srgbClr val="FFFFFF"/>
                          </a:solidFill>
                          <a:effectLst/>
                          <a:latin typeface="Inter 18pt" panose="020B0604020202020204" charset="0"/>
                          <a:ea typeface="Inter 18pt" panose="020B0604020202020204" charset="0"/>
                        </a:rPr>
                        <a:t>Minor Hubs</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t">
                        <a:lnSpc>
                          <a:spcPct val="115000"/>
                        </a:lnSpc>
                        <a:spcBef>
                          <a:spcPts val="300"/>
                        </a:spcBef>
                        <a:spcAft>
                          <a:spcPts val="300"/>
                        </a:spcAft>
                        <a:buNone/>
                      </a:pPr>
                      <a:r>
                        <a:rPr lang="en-CA" sz="1600" b="1" u="none" strike="noStrike" kern="100">
                          <a:solidFill>
                            <a:srgbClr val="FFFFFF"/>
                          </a:solidFill>
                          <a:effectLst/>
                          <a:latin typeface="Inter 18pt" panose="020B0604020202020204" charset="0"/>
                          <a:ea typeface="Inter 18pt" panose="020B0604020202020204" charset="0"/>
                        </a:rPr>
                        <a:t>Along Routes</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extLst>
                  <a:ext uri="{0D108BD9-81ED-4DB2-BD59-A6C34878D82A}">
                    <a16:rowId xmlns:a16="http://schemas.microsoft.com/office/drawing/2014/main" val="1025058839"/>
                  </a:ext>
                </a:extLst>
              </a:tr>
              <a:tr h="676107">
                <a:tc>
                  <a:txBody>
                    <a:bodyPr/>
                    <a:lstStyle/>
                    <a:p>
                      <a:pPr algn="l" fontAlgn="t">
                        <a:lnSpc>
                          <a:spcPct val="115000"/>
                        </a:lnSpc>
                        <a:spcBef>
                          <a:spcPts val="300"/>
                        </a:spcBef>
                        <a:spcAft>
                          <a:spcPts val="300"/>
                        </a:spcAft>
                        <a:buNone/>
                      </a:pPr>
                      <a:r>
                        <a:rPr lang="en-CA" sz="1600" b="0" u="none" strike="noStrike" kern="100">
                          <a:solidFill>
                            <a:srgbClr val="FFFFFF"/>
                          </a:solidFill>
                          <a:effectLst/>
                          <a:latin typeface="Inter 18pt" panose="020B0604020202020204" charset="0"/>
                          <a:ea typeface="Inter 18pt" panose="020B0604020202020204" charset="0"/>
                        </a:rPr>
                        <a:t>Climate protection</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400"/>
                        </a:spcBef>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extLst>
                  <a:ext uri="{0D108BD9-81ED-4DB2-BD59-A6C34878D82A}">
                    <a16:rowId xmlns:a16="http://schemas.microsoft.com/office/drawing/2014/main" val="3228033714"/>
                  </a:ext>
                </a:extLst>
              </a:tr>
              <a:tr h="676107">
                <a:tc>
                  <a:txBody>
                    <a:bodyPr/>
                    <a:lstStyle/>
                    <a:p>
                      <a:pPr algn="l" fontAlgn="t">
                        <a:lnSpc>
                          <a:spcPct val="115000"/>
                        </a:lnSpc>
                        <a:spcBef>
                          <a:spcPts val="300"/>
                        </a:spcBef>
                        <a:spcAft>
                          <a:spcPts val="300"/>
                        </a:spcAft>
                        <a:buNone/>
                      </a:pPr>
                      <a:r>
                        <a:rPr lang="en-CA" sz="1600" b="0" u="none" strike="noStrike" kern="100">
                          <a:solidFill>
                            <a:srgbClr val="FFFFFF"/>
                          </a:solidFill>
                          <a:effectLst/>
                          <a:latin typeface="Inter 18pt" panose="020B0604020202020204" charset="0"/>
                          <a:ea typeface="Inter 18pt" panose="020B0604020202020204" charset="0"/>
                        </a:rPr>
                        <a:t>Bicycle repair stands </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latin typeface="Inter 18pt" panose="020B0604020202020204" charset="0"/>
                          <a:ea typeface="Inter 18pt" panose="020B0604020202020204" charset="0"/>
                        </a:rPr>
                        <a:t> </a:t>
                      </a:r>
                      <a:endParaRPr lang="en-CA" sz="3600" b="0" i="0" u="none" strike="noStrike">
                        <a:effectLst/>
                        <a:latin typeface="Inter 18pt" panose="020B0604020202020204" charset="0"/>
                        <a:ea typeface="Inter 18pt" panose="020B0604020202020204" charset="0"/>
                      </a:endParaRPr>
                    </a:p>
                  </a:txBody>
                  <a:tcPr marL="33098" marR="33098" marT="4597" marB="0" anchor="ctr"/>
                </a:tc>
                <a:extLst>
                  <a:ext uri="{0D108BD9-81ED-4DB2-BD59-A6C34878D82A}">
                    <a16:rowId xmlns:a16="http://schemas.microsoft.com/office/drawing/2014/main" val="292176251"/>
                  </a:ext>
                </a:extLst>
              </a:tr>
              <a:tr h="676107">
                <a:tc>
                  <a:txBody>
                    <a:bodyPr/>
                    <a:lstStyle/>
                    <a:p>
                      <a:pPr algn="l" fontAlgn="t">
                        <a:lnSpc>
                          <a:spcPct val="115000"/>
                        </a:lnSpc>
                        <a:spcBef>
                          <a:spcPts val="300"/>
                        </a:spcBef>
                        <a:spcAft>
                          <a:spcPts val="300"/>
                        </a:spcAft>
                        <a:buNone/>
                      </a:pPr>
                      <a:r>
                        <a:rPr lang="en-CA" sz="1600" b="0" u="none" strike="noStrike" kern="100">
                          <a:solidFill>
                            <a:srgbClr val="FFFFFF"/>
                          </a:solidFill>
                          <a:effectLst/>
                          <a:latin typeface="Inter 18pt" panose="020B0604020202020204" charset="0"/>
                          <a:ea typeface="Inter 18pt" panose="020B0604020202020204" charset="0"/>
                        </a:rPr>
                        <a:t>Public Art</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extLst>
                  <a:ext uri="{0D108BD9-81ED-4DB2-BD59-A6C34878D82A}">
                    <a16:rowId xmlns:a16="http://schemas.microsoft.com/office/drawing/2014/main" val="2747115275"/>
                  </a:ext>
                </a:extLst>
              </a:tr>
              <a:tr h="676107">
                <a:tc>
                  <a:txBody>
                    <a:bodyPr/>
                    <a:lstStyle/>
                    <a:p>
                      <a:pPr algn="l" fontAlgn="t">
                        <a:lnSpc>
                          <a:spcPct val="115000"/>
                        </a:lnSpc>
                        <a:spcBef>
                          <a:spcPts val="300"/>
                        </a:spcBef>
                        <a:spcAft>
                          <a:spcPts val="300"/>
                        </a:spcAft>
                        <a:buNone/>
                      </a:pPr>
                      <a:r>
                        <a:rPr lang="en-CA" sz="1600" b="0" u="none" strike="noStrike" kern="100">
                          <a:solidFill>
                            <a:srgbClr val="FFFFFF"/>
                          </a:solidFill>
                          <a:effectLst/>
                          <a:latin typeface="Inter 18pt" panose="020B0604020202020204" charset="0"/>
                          <a:ea typeface="Inter 18pt" panose="020B0604020202020204" charset="0"/>
                        </a:rPr>
                        <a:t>Interpretive signs/displays</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extLst>
                  <a:ext uri="{0D108BD9-81ED-4DB2-BD59-A6C34878D82A}">
                    <a16:rowId xmlns:a16="http://schemas.microsoft.com/office/drawing/2014/main" val="1238774096"/>
                  </a:ext>
                </a:extLst>
              </a:tr>
              <a:tr h="676107">
                <a:tc>
                  <a:txBody>
                    <a:bodyPr/>
                    <a:lstStyle/>
                    <a:p>
                      <a:pPr algn="l" fontAlgn="t">
                        <a:lnSpc>
                          <a:spcPct val="115000"/>
                        </a:lnSpc>
                        <a:spcBef>
                          <a:spcPts val="300"/>
                        </a:spcBef>
                        <a:spcAft>
                          <a:spcPts val="300"/>
                        </a:spcAft>
                        <a:buNone/>
                      </a:pPr>
                      <a:r>
                        <a:rPr lang="en-CA" sz="1600" b="0" u="none" strike="noStrike" kern="100">
                          <a:solidFill>
                            <a:srgbClr val="FFFFFF"/>
                          </a:solidFill>
                          <a:effectLst/>
                          <a:latin typeface="Inter 18pt" panose="020B0604020202020204" charset="0"/>
                          <a:ea typeface="Inter 18pt" panose="020B0604020202020204" charset="0"/>
                        </a:rPr>
                        <a:t>Dedicated Mobility Device charging stations</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extLst>
                  <a:ext uri="{0D108BD9-81ED-4DB2-BD59-A6C34878D82A}">
                    <a16:rowId xmlns:a16="http://schemas.microsoft.com/office/drawing/2014/main" val="2660423559"/>
                  </a:ext>
                </a:extLst>
              </a:tr>
              <a:tr h="676107">
                <a:tc>
                  <a:txBody>
                    <a:bodyPr/>
                    <a:lstStyle/>
                    <a:p>
                      <a:pPr algn="l" fontAlgn="t">
                        <a:lnSpc>
                          <a:spcPct val="115000"/>
                        </a:lnSpc>
                        <a:spcBef>
                          <a:spcPts val="300"/>
                        </a:spcBef>
                        <a:spcAft>
                          <a:spcPts val="300"/>
                        </a:spcAft>
                        <a:buNone/>
                      </a:pPr>
                      <a:r>
                        <a:rPr lang="en-CA" sz="1600" b="0" u="none" strike="noStrike" kern="100">
                          <a:solidFill>
                            <a:srgbClr val="FFFFFF"/>
                          </a:solidFill>
                          <a:effectLst/>
                          <a:latin typeface="Inter 18pt" panose="020B0604020202020204" charset="0"/>
                          <a:ea typeface="Inter 18pt" panose="020B0604020202020204" charset="0"/>
                        </a:rPr>
                        <a:t>Micromobility Device charging stations</a:t>
                      </a:r>
                      <a:endParaRPr lang="en-CA" sz="1600" b="0" i="0" u="none" strike="noStrike">
                        <a:effectLst/>
                        <a:latin typeface="Inter 18pt" panose="020B0604020202020204" charset="0"/>
                        <a:ea typeface="Inter 18pt" panose="020B0604020202020204" charset="0"/>
                      </a:endParaRPr>
                    </a:p>
                  </a:txBody>
                  <a:tcPr marL="33098" marR="33098" marT="4597" marB="0">
                    <a:solidFill>
                      <a:srgbClr val="003F8E"/>
                    </a:solidFill>
                  </a:tcPr>
                </a:tc>
                <a:tc>
                  <a:txBody>
                    <a:bodyPr/>
                    <a:lstStyle/>
                    <a:p>
                      <a:pPr algn="ctr" fontAlgn="ctr">
                        <a:lnSpc>
                          <a:spcPct val="115000"/>
                        </a:lnSpc>
                        <a:spcAft>
                          <a:spcPts val="800"/>
                        </a:spcAft>
                        <a:buNone/>
                      </a:pPr>
                      <a:r>
                        <a:rPr lang="en-CA" sz="3600" b="0" u="none" strike="noStrike" kern="100">
                          <a:solidFill>
                            <a:srgbClr val="C00000"/>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Bef>
                          <a:spcPts val="300"/>
                        </a:spcBef>
                        <a:spcAft>
                          <a:spcPts val="800"/>
                        </a:spcAft>
                        <a:buNone/>
                      </a:pPr>
                      <a:r>
                        <a:rPr lang="en-CA" sz="3600" b="0" u="none" strike="noStrike" kern="100">
                          <a:solidFill>
                            <a:srgbClr val="3A7C22"/>
                          </a:solidFill>
                          <a:effectLst/>
                          <a:latin typeface="Inter 18pt" panose="020B0604020202020204" charset="0"/>
                          <a:ea typeface="Inter 18pt" panose="020B0604020202020204" charset="0"/>
                        </a:rPr>
                        <a:t>°</a:t>
                      </a:r>
                      <a:endParaRPr lang="en-CA" sz="3600" b="0" i="0" u="none" strike="noStrike">
                        <a:effectLst/>
                        <a:latin typeface="Inter 18pt" panose="020B0604020202020204" charset="0"/>
                        <a:ea typeface="Inter 18pt" panose="020B0604020202020204" charset="0"/>
                      </a:endParaRPr>
                    </a:p>
                  </a:txBody>
                  <a:tcPr marL="33098" marR="33098" marT="4597" marB="0" anchor="ctr"/>
                </a:tc>
                <a:tc>
                  <a:txBody>
                    <a:bodyPr/>
                    <a:lstStyle/>
                    <a:p>
                      <a:pPr algn="ctr" fontAlgn="ctr">
                        <a:lnSpc>
                          <a:spcPct val="115000"/>
                        </a:lnSpc>
                        <a:spcAft>
                          <a:spcPts val="800"/>
                        </a:spcAft>
                        <a:buNone/>
                      </a:pPr>
                      <a:r>
                        <a:rPr lang="en-CA" sz="3600" b="0" u="none" strike="noStrike" kern="100">
                          <a:effectLst/>
                          <a:latin typeface="Inter 18pt" panose="020B0604020202020204" charset="0"/>
                          <a:ea typeface="Inter 18pt" panose="020B0604020202020204" charset="0"/>
                        </a:rPr>
                        <a:t> </a:t>
                      </a:r>
                      <a:endParaRPr lang="en-CA" sz="3600" b="0" i="0" u="none" strike="noStrike">
                        <a:effectLst/>
                        <a:latin typeface="Inter 18pt" panose="020B0604020202020204" charset="0"/>
                        <a:ea typeface="Inter 18pt" panose="020B0604020202020204" charset="0"/>
                      </a:endParaRPr>
                    </a:p>
                  </a:txBody>
                  <a:tcPr marL="33098" marR="33098" marT="4597" marB="0" anchor="ctr"/>
                </a:tc>
                <a:extLst>
                  <a:ext uri="{0D108BD9-81ED-4DB2-BD59-A6C34878D82A}">
                    <a16:rowId xmlns:a16="http://schemas.microsoft.com/office/drawing/2014/main" val="157022526"/>
                  </a:ext>
                </a:extLst>
              </a:tr>
            </a:tbl>
          </a:graphicData>
        </a:graphic>
      </p:graphicFrame>
      <p:sp>
        <p:nvSpPr>
          <p:cNvPr id="6" name="TextBox 5">
            <a:extLst>
              <a:ext uri="{FF2B5EF4-FFF2-40B4-BE49-F238E27FC236}">
                <a16:creationId xmlns:a16="http://schemas.microsoft.com/office/drawing/2014/main" id="{9B228D05-890D-B19F-9419-F06E0D3A07BD}"/>
              </a:ext>
              <a:ext uri="{C183D7F6-B498-43B3-948B-1728B52AA6E4}">
                <adec:decorative xmlns:adec="http://schemas.microsoft.com/office/drawing/2017/decorative" val="1"/>
              </a:ext>
            </a:extLst>
          </p:cNvPr>
          <p:cNvSpPr txBox="1"/>
          <p:nvPr/>
        </p:nvSpPr>
        <p:spPr>
          <a:xfrm>
            <a:off x="3100643" y="5922277"/>
            <a:ext cx="6052882" cy="718145"/>
          </a:xfrm>
          <a:prstGeom prst="rect">
            <a:avLst/>
          </a:prstGeom>
          <a:noFill/>
        </p:spPr>
        <p:txBody>
          <a:bodyPr wrap="square">
            <a:spAutoFit/>
          </a:bodyPr>
          <a:lstStyle/>
          <a:p>
            <a:pPr>
              <a:spcAft>
                <a:spcPts val="800"/>
              </a:spcAft>
            </a:pPr>
            <a:r>
              <a:rPr lang="en-CA" sz="2000" kern="100">
                <a:solidFill>
                  <a:srgbClr val="C00000"/>
                </a:solidFill>
                <a:effectLst/>
                <a:latin typeface="Symbol" panose="05050102010706020507" pitchFamily="18" charset="2"/>
                <a:ea typeface="Symbol" panose="05050102010706020507" pitchFamily="18" charset="2"/>
                <a:cs typeface="Symbol" panose="05050102010706020507" pitchFamily="18" charset="2"/>
              </a:rPr>
              <a:t>·</a:t>
            </a:r>
            <a:r>
              <a:rPr lang="en-CA" sz="1800" kern="100">
                <a:effectLst/>
                <a:latin typeface="Aptos" panose="020B0004020202020204" pitchFamily="34" charset="0"/>
                <a:ea typeface="Aptos" panose="020B0004020202020204" pitchFamily="34" charset="0"/>
                <a:cs typeface="Arial" panose="020B0604020202020204" pitchFamily="34" charset="0"/>
              </a:rPr>
              <a:t> = </a:t>
            </a:r>
            <a:r>
              <a:rPr lang="en-CA" sz="1400" kern="100">
                <a:effectLst/>
                <a:latin typeface="Inter 18pt" panose="020B0604020202020204" charset="0"/>
                <a:ea typeface="Inter 18pt" panose="020B0604020202020204" charset="0"/>
                <a:cs typeface="Arial" panose="020B0604020202020204" pitchFamily="34" charset="0"/>
              </a:rPr>
              <a:t>Minimum recommended    </a:t>
            </a:r>
            <a:r>
              <a:rPr lang="en-CA" sz="2000" kern="100">
                <a:solidFill>
                  <a:srgbClr val="3A7C22"/>
                </a:solidFill>
                <a:latin typeface="Inter 18pt" panose="020B0604020202020204" charset="0"/>
                <a:ea typeface="Inter 18pt" panose="020B0604020202020204" charset="0"/>
                <a:cs typeface="Symbol" panose="05050102010706020507" pitchFamily="18" charset="2"/>
              </a:rPr>
              <a:t>°</a:t>
            </a:r>
            <a:r>
              <a:rPr lang="en-CA" sz="1400" kern="100">
                <a:latin typeface="Inter 18pt" panose="020B0604020202020204" charset="0"/>
                <a:ea typeface="Inter 18pt" panose="020B0604020202020204" charset="0"/>
                <a:cs typeface="Arial" panose="020B0604020202020204" pitchFamily="34" charset="0"/>
              </a:rPr>
              <a:t> = Additional amenities to consider</a:t>
            </a:r>
          </a:p>
          <a:p>
            <a:pPr>
              <a:spcAft>
                <a:spcPts val="800"/>
              </a:spcAft>
              <a:buNone/>
            </a:pPr>
            <a:endParaRPr lang="en-CA" sz="1400" kern="100">
              <a:effectLst/>
              <a:latin typeface="Inter 18pt" panose="020B0604020202020204" charset="0"/>
              <a:ea typeface="Inter 18pt" panose="020B0604020202020204" charset="0"/>
              <a:cs typeface="Arial" panose="020B0604020202020204" pitchFamily="34" charset="0"/>
            </a:endParaRPr>
          </a:p>
        </p:txBody>
      </p:sp>
      <p:sp>
        <p:nvSpPr>
          <p:cNvPr id="2" name="TextBox 1">
            <a:extLst>
              <a:ext uri="{FF2B5EF4-FFF2-40B4-BE49-F238E27FC236}">
                <a16:creationId xmlns:a16="http://schemas.microsoft.com/office/drawing/2014/main" id="{714C74D2-1251-594A-B332-619187044C37}"/>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33</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15199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A9D98-E300-AE8A-D4D5-6B9495B25AB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D9AB9BD-8813-A6ED-4C89-DAD19E71A61A}"/>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A7247F7-BA8F-06B7-1F60-D4863E93F31D}"/>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AAB9B907-C82D-28CE-313A-DECDB8E454C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6A4C3FAD-8E6A-5CA8-5CFD-5884E9919FAD}"/>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810E996C-1735-838C-B83E-FD728734ED20}"/>
              </a:ext>
            </a:extLst>
          </p:cNvPr>
          <p:cNvSpPr txBox="1">
            <a:spLocks noGrp="1"/>
          </p:cNvSpPr>
          <p:nvPr>
            <p:ph type="title" idx="4294967295"/>
          </p:nvPr>
        </p:nvSpPr>
        <p:spPr>
          <a:xfrm>
            <a:off x="648488" y="1816406"/>
            <a:ext cx="247571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TDM Policy</a:t>
            </a:r>
          </a:p>
        </p:txBody>
      </p:sp>
      <p:sp>
        <p:nvSpPr>
          <p:cNvPr id="6" name="TextBox 5">
            <a:extLst>
              <a:ext uri="{FF2B5EF4-FFF2-40B4-BE49-F238E27FC236}">
                <a16:creationId xmlns:a16="http://schemas.microsoft.com/office/drawing/2014/main" id="{FDF2BC3B-3AA4-E3DB-2EA3-BB05914F709B}"/>
              </a:ext>
            </a:extLst>
          </p:cNvPr>
          <p:cNvSpPr txBox="1"/>
          <p:nvPr/>
        </p:nvSpPr>
        <p:spPr>
          <a:xfrm>
            <a:off x="726139" y="2702493"/>
            <a:ext cx="2113313" cy="1477328"/>
          </a:xfrm>
          <a:prstGeom prst="rect">
            <a:avLst/>
          </a:prstGeom>
          <a:noFill/>
        </p:spPr>
        <p:txBody>
          <a:bodyPr wrap="square">
            <a:spAutoFit/>
          </a:bodyPr>
          <a:lstStyle/>
          <a:p>
            <a:r>
              <a:rPr lang="en-CA" sz="1800" b="1">
                <a:effectLst/>
                <a:latin typeface="Aptos" panose="020B0004020202020204" pitchFamily="34" charset="0"/>
                <a:ea typeface="Aptos" panose="020B0004020202020204" pitchFamily="34" charset="0"/>
                <a:cs typeface="Arial" panose="020B0604020202020204" pitchFamily="34" charset="0"/>
              </a:rPr>
              <a:t>Short-term:</a:t>
            </a:r>
            <a:r>
              <a:rPr lang="en-CA" sz="1800">
                <a:effectLst/>
                <a:latin typeface="Aptos" panose="020B0004020202020204" pitchFamily="34" charset="0"/>
                <a:ea typeface="Aptos" panose="020B0004020202020204" pitchFamily="34" charset="0"/>
                <a:cs typeface="Arial" panose="020B0604020202020204" pitchFamily="34" charset="0"/>
              </a:rPr>
              <a:t> easy and in a convenient location for visitors</a:t>
            </a:r>
            <a:r>
              <a:rPr lang="en-CA">
                <a:latin typeface="Aptos" panose="020B0004020202020204" pitchFamily="34" charset="0"/>
                <a:ea typeface="Aptos" panose="020B0004020202020204" pitchFamily="34" charset="0"/>
                <a:cs typeface="Arial" panose="020B0604020202020204" pitchFamily="34" charset="0"/>
              </a:rPr>
              <a:t>., close to building entrances.</a:t>
            </a:r>
            <a:r>
              <a:rPr lang="en-CA" sz="1800">
                <a:effectLst/>
                <a:latin typeface="Aptos" panose="020B0004020202020204" pitchFamily="34" charset="0"/>
                <a:ea typeface="Aptos" panose="020B0004020202020204" pitchFamily="34" charset="0"/>
                <a:cs typeface="Arial" panose="020B0604020202020204" pitchFamily="34" charset="0"/>
              </a:rPr>
              <a:t> </a:t>
            </a:r>
            <a:endParaRPr lang="en-CA"/>
          </a:p>
        </p:txBody>
      </p:sp>
      <p:sp>
        <p:nvSpPr>
          <p:cNvPr id="15" name="TextBox 14">
            <a:extLst>
              <a:ext uri="{FF2B5EF4-FFF2-40B4-BE49-F238E27FC236}">
                <a16:creationId xmlns:a16="http://schemas.microsoft.com/office/drawing/2014/main" id="{9269B0D2-B96F-F91E-50E3-A77EEF367EC4}"/>
              </a:ext>
            </a:extLst>
          </p:cNvPr>
          <p:cNvSpPr txBox="1"/>
          <p:nvPr/>
        </p:nvSpPr>
        <p:spPr>
          <a:xfrm>
            <a:off x="720549" y="4609042"/>
            <a:ext cx="2279825" cy="1754326"/>
          </a:xfrm>
          <a:prstGeom prst="rect">
            <a:avLst/>
          </a:prstGeom>
          <a:noFill/>
        </p:spPr>
        <p:txBody>
          <a:bodyPr wrap="square">
            <a:spAutoFit/>
          </a:bodyPr>
          <a:lstStyle/>
          <a:p>
            <a:r>
              <a:rPr lang="en-CA" sz="1800" b="1">
                <a:effectLst/>
                <a:latin typeface="Aptos" panose="020B0004020202020204" pitchFamily="34" charset="0"/>
                <a:ea typeface="Aptos" panose="020B0004020202020204" pitchFamily="34" charset="0"/>
                <a:cs typeface="Arial" panose="020B0604020202020204" pitchFamily="34" charset="0"/>
              </a:rPr>
              <a:t>Long-term</a:t>
            </a:r>
            <a:r>
              <a:rPr lang="en-CA" sz="1800">
                <a:effectLst/>
                <a:latin typeface="Aptos" panose="020B0004020202020204" pitchFamily="34" charset="0"/>
                <a:ea typeface="Aptos" panose="020B0004020202020204" pitchFamily="34" charset="0"/>
                <a:cs typeface="Arial" panose="020B0604020202020204" pitchFamily="34" charset="0"/>
              </a:rPr>
              <a:t>: secure and sheltered place, usually located within buildings and should be easy to access for cyclists. </a:t>
            </a:r>
            <a:endParaRPr lang="en-CA"/>
          </a:p>
        </p:txBody>
      </p:sp>
      <p:graphicFrame>
        <p:nvGraphicFramePr>
          <p:cNvPr id="3" name="Table 2">
            <a:extLst>
              <a:ext uri="{FF2B5EF4-FFF2-40B4-BE49-F238E27FC236}">
                <a16:creationId xmlns:a16="http://schemas.microsoft.com/office/drawing/2014/main" id="{A331FBCE-219C-01F7-810F-F6536ABF5468}"/>
              </a:ext>
            </a:extLst>
          </p:cNvPr>
          <p:cNvGraphicFramePr>
            <a:graphicFrameLocks noGrp="1"/>
          </p:cNvGraphicFramePr>
          <p:nvPr>
            <p:extLst>
              <p:ext uri="{D42A27DB-BD31-4B8C-83A1-F6EECF244321}">
                <p14:modId xmlns:p14="http://schemas.microsoft.com/office/powerpoint/2010/main" val="836929837"/>
              </p:ext>
            </p:extLst>
          </p:nvPr>
        </p:nvGraphicFramePr>
        <p:xfrm>
          <a:off x="3543302" y="886495"/>
          <a:ext cx="5648324" cy="5476873"/>
        </p:xfrm>
        <a:graphic>
          <a:graphicData uri="http://schemas.openxmlformats.org/drawingml/2006/table">
            <a:tbl>
              <a:tblPr firstRow="1" firstCol="1" bandRow="1">
                <a:tableStyleId>{7E9639D4-E3E2-4D34-9284-5A2195B3D0D7}</a:tableStyleId>
              </a:tblPr>
              <a:tblGrid>
                <a:gridCol w="1521015">
                  <a:extLst>
                    <a:ext uri="{9D8B030D-6E8A-4147-A177-3AD203B41FA5}">
                      <a16:colId xmlns:a16="http://schemas.microsoft.com/office/drawing/2014/main" val="4257749532"/>
                    </a:ext>
                  </a:extLst>
                </a:gridCol>
                <a:gridCol w="4127309">
                  <a:extLst>
                    <a:ext uri="{9D8B030D-6E8A-4147-A177-3AD203B41FA5}">
                      <a16:colId xmlns:a16="http://schemas.microsoft.com/office/drawing/2014/main" val="3287363773"/>
                    </a:ext>
                  </a:extLst>
                </a:gridCol>
              </a:tblGrid>
              <a:tr h="293469">
                <a:tc>
                  <a:txBody>
                    <a:bodyPr/>
                    <a:lstStyle/>
                    <a:p>
                      <a:pPr>
                        <a:lnSpc>
                          <a:spcPct val="120000"/>
                        </a:lnSpc>
                        <a:spcAft>
                          <a:spcPts val="600"/>
                        </a:spcAft>
                      </a:pPr>
                      <a:r>
                        <a:rPr lang="en-CA" sz="1600" noProof="0">
                          <a:effectLst/>
                          <a:latin typeface="Inter 18pt" panose="020B0604020202020204" charset="0"/>
                          <a:ea typeface="Inter 18pt" panose="020B0604020202020204" charset="0"/>
                        </a:rPr>
                        <a:t>Use</a:t>
                      </a:r>
                      <a:endParaRPr lang="en-CA" sz="16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tc>
                  <a:txBody>
                    <a:bodyPr/>
                    <a:lstStyle/>
                    <a:p>
                      <a:pPr>
                        <a:lnSpc>
                          <a:spcPct val="120000"/>
                        </a:lnSpc>
                        <a:spcAft>
                          <a:spcPts val="600"/>
                        </a:spcAft>
                      </a:pPr>
                      <a:r>
                        <a:rPr lang="en-CA" sz="1600" noProof="0">
                          <a:effectLst/>
                          <a:latin typeface="Inter 18pt" panose="020B0604020202020204" charset="0"/>
                          <a:ea typeface="Inter 18pt" panose="020B0604020202020204" charset="0"/>
                        </a:rPr>
                        <a:t>Bicycle parking rate</a:t>
                      </a:r>
                      <a:endParaRPr lang="en-CA" sz="1600" noProof="0">
                        <a:effectLst/>
                        <a:latin typeface="Inter 18pt" panose="020B0604020202020204" charset="0"/>
                        <a:ea typeface="Inter 18pt" panose="020B0604020202020204" charset="0"/>
                        <a:cs typeface="Arial" panose="020B0604020202020204" pitchFamily="34" charset="0"/>
                      </a:endParaRPr>
                    </a:p>
                  </a:txBody>
                  <a:tcPr marL="68580" marR="68580" marT="0" marB="0">
                    <a:solidFill>
                      <a:srgbClr val="003F8E"/>
                    </a:solidFill>
                  </a:tcPr>
                </a:tc>
                <a:extLst>
                  <a:ext uri="{0D108BD9-81ED-4DB2-BD59-A6C34878D82A}">
                    <a16:rowId xmlns:a16="http://schemas.microsoft.com/office/drawing/2014/main" val="3737989834"/>
                  </a:ext>
                </a:extLst>
              </a:tr>
              <a:tr h="1264310">
                <a:tc>
                  <a:txBody>
                    <a:bodyPr/>
                    <a:lstStyle/>
                    <a:p>
                      <a:pPr>
                        <a:lnSpc>
                          <a:spcPct val="120000"/>
                        </a:lnSpc>
                        <a:spcAft>
                          <a:spcPts val="600"/>
                        </a:spcAft>
                      </a:pPr>
                      <a:r>
                        <a:rPr lang="en-CA" sz="1400" noProof="0">
                          <a:effectLst/>
                          <a:latin typeface="Inter 18pt" panose="020B0604020202020204" charset="0"/>
                          <a:ea typeface="Inter 18pt" panose="020B0604020202020204" charset="0"/>
                        </a:rPr>
                        <a:t>Multi-residential uses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0.7 – 0.8 long-term spaces per unit</a:t>
                      </a:r>
                    </a:p>
                    <a:p>
                      <a:pPr>
                        <a:lnSpc>
                          <a:spcPct val="120000"/>
                        </a:lnSpc>
                        <a:spcAft>
                          <a:spcPts val="600"/>
                        </a:spcAft>
                      </a:pPr>
                      <a:r>
                        <a:rPr lang="en-CA" sz="1400" noProof="0">
                          <a:effectLst/>
                          <a:latin typeface="Inter 18pt" panose="020B0604020202020204" charset="0"/>
                          <a:ea typeface="Inter 18pt" panose="020B0604020202020204" charset="0"/>
                        </a:rPr>
                        <a:t>0.1 short-term spaces per unit</a:t>
                      </a:r>
                    </a:p>
                    <a:p>
                      <a:pPr>
                        <a:lnSpc>
                          <a:spcPct val="120000"/>
                        </a:lnSpc>
                        <a:spcAft>
                          <a:spcPts val="600"/>
                        </a:spcAft>
                      </a:pPr>
                      <a:r>
                        <a:rPr lang="en-CA" sz="1400" noProof="0">
                          <a:effectLst/>
                          <a:latin typeface="Inter 18pt" panose="020B0604020202020204" charset="0"/>
                          <a:ea typeface="Inter 18pt" panose="020B0604020202020204" charset="0"/>
                        </a:rPr>
                        <a:t>Provide a minimum 5% of long-term spaces as accessible, no less than one</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62046204"/>
                  </a:ext>
                </a:extLst>
              </a:tr>
              <a:tr h="620374">
                <a:tc>
                  <a:txBody>
                    <a:bodyPr/>
                    <a:lstStyle/>
                    <a:p>
                      <a:pPr>
                        <a:lnSpc>
                          <a:spcPct val="120000"/>
                        </a:lnSpc>
                        <a:spcAft>
                          <a:spcPts val="600"/>
                        </a:spcAft>
                      </a:pPr>
                      <a:r>
                        <a:rPr lang="en-CA" sz="1400" noProof="0">
                          <a:effectLst/>
                          <a:latin typeface="Inter 18pt" panose="020B0604020202020204" charset="0"/>
                          <a:ea typeface="Inter 18pt" panose="020B0604020202020204" charset="0"/>
                        </a:rPr>
                        <a:t>Commercial Uses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1.0– 2.0 long-term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p>
                    <a:p>
                      <a:pPr>
                        <a:lnSpc>
                          <a:spcPct val="120000"/>
                        </a:lnSpc>
                        <a:spcAft>
                          <a:spcPts val="600"/>
                        </a:spcAft>
                      </a:pPr>
                      <a:r>
                        <a:rPr lang="en-CA" sz="1400" noProof="0">
                          <a:effectLst/>
                          <a:latin typeface="Inter 18pt" panose="020B0604020202020204" charset="0"/>
                          <a:ea typeface="Inter 18pt" panose="020B0604020202020204" charset="0"/>
                        </a:rPr>
                        <a:t>2.0 short-term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72376842"/>
                  </a:ext>
                </a:extLst>
              </a:tr>
              <a:tr h="620374">
                <a:tc>
                  <a:txBody>
                    <a:bodyPr/>
                    <a:lstStyle/>
                    <a:p>
                      <a:pPr>
                        <a:lnSpc>
                          <a:spcPct val="120000"/>
                        </a:lnSpc>
                        <a:spcAft>
                          <a:spcPts val="600"/>
                        </a:spcAft>
                      </a:pPr>
                      <a:r>
                        <a:rPr lang="en-CA" sz="1400" noProof="0">
                          <a:effectLst/>
                          <a:latin typeface="Inter 18pt" panose="020B0604020202020204" charset="0"/>
                          <a:ea typeface="Inter 18pt" panose="020B0604020202020204" charset="0"/>
                        </a:rPr>
                        <a:t>Office Uses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1.0– 2.0 long-term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p>
                    <a:p>
                      <a:pPr>
                        <a:lnSpc>
                          <a:spcPct val="120000"/>
                        </a:lnSpc>
                        <a:spcAft>
                          <a:spcPts val="600"/>
                        </a:spcAft>
                      </a:pPr>
                      <a:r>
                        <a:rPr lang="en-CA" sz="1400" noProof="0">
                          <a:effectLst/>
                          <a:latin typeface="Inter 18pt" panose="020B0604020202020204" charset="0"/>
                          <a:ea typeface="Inter 18pt" panose="020B0604020202020204" charset="0"/>
                        </a:rPr>
                        <a:t>1.0 – 2.0 short-term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34006571"/>
                  </a:ext>
                </a:extLst>
              </a:tr>
              <a:tr h="256699">
                <a:tc>
                  <a:txBody>
                    <a:bodyPr/>
                    <a:lstStyle/>
                    <a:p>
                      <a:pPr>
                        <a:lnSpc>
                          <a:spcPct val="120000"/>
                        </a:lnSpc>
                        <a:spcAft>
                          <a:spcPts val="600"/>
                        </a:spcAft>
                      </a:pPr>
                      <a:r>
                        <a:rPr lang="en-CA" sz="1400" noProof="0">
                          <a:effectLst/>
                          <a:latin typeface="Inter 18pt" panose="020B0604020202020204" charset="0"/>
                          <a:ea typeface="Inter 18pt" panose="020B0604020202020204" charset="0"/>
                        </a:rPr>
                        <a:t>Industrial Uses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0.5 – 1.0 long-term spaces per 1,000 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36761024"/>
                  </a:ext>
                </a:extLst>
              </a:tr>
              <a:tr h="620374">
                <a:tc>
                  <a:txBody>
                    <a:bodyPr/>
                    <a:lstStyle/>
                    <a:p>
                      <a:pPr>
                        <a:lnSpc>
                          <a:spcPct val="120000"/>
                        </a:lnSpc>
                        <a:spcAft>
                          <a:spcPts val="600"/>
                        </a:spcAft>
                      </a:pPr>
                      <a:r>
                        <a:rPr lang="en-CA" sz="1400" noProof="0">
                          <a:effectLst/>
                          <a:latin typeface="Inter 18pt" panose="020B0604020202020204" charset="0"/>
                          <a:ea typeface="Inter 18pt" panose="020B0604020202020204" charset="0"/>
                        </a:rPr>
                        <a:t>Institutional Uses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1.0– 1.5 long-term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p>
                    <a:p>
                      <a:pPr>
                        <a:lnSpc>
                          <a:spcPct val="120000"/>
                        </a:lnSpc>
                        <a:spcAft>
                          <a:spcPts val="600"/>
                        </a:spcAft>
                      </a:pPr>
                      <a:r>
                        <a:rPr lang="en-CA" sz="1400" noProof="0">
                          <a:effectLst/>
                          <a:latin typeface="Inter 18pt" panose="020B0604020202020204" charset="0"/>
                          <a:ea typeface="Inter 18pt" panose="020B0604020202020204" charset="0"/>
                        </a:rPr>
                        <a:t>1.0 – 1.5 short-term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19847355"/>
                  </a:ext>
                </a:extLst>
              </a:tr>
              <a:tr h="620374">
                <a:tc>
                  <a:txBody>
                    <a:bodyPr/>
                    <a:lstStyle/>
                    <a:p>
                      <a:pPr>
                        <a:lnSpc>
                          <a:spcPct val="120000"/>
                        </a:lnSpc>
                        <a:spcAft>
                          <a:spcPts val="600"/>
                        </a:spcAft>
                      </a:pPr>
                      <a:r>
                        <a:rPr lang="en-CA" sz="1400" noProof="0">
                          <a:effectLst/>
                          <a:latin typeface="Inter 18pt" panose="020B0604020202020204" charset="0"/>
                          <a:ea typeface="Inter 18pt" panose="020B0604020202020204" charset="0"/>
                        </a:rPr>
                        <a:t>Elementary/Secondary Schools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0.6 – 1.0 long-term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p>
                    <a:p>
                      <a:pPr>
                        <a:lnSpc>
                          <a:spcPct val="120000"/>
                        </a:lnSpc>
                        <a:spcAft>
                          <a:spcPts val="600"/>
                        </a:spcAft>
                      </a:pPr>
                      <a:r>
                        <a:rPr lang="en-CA" sz="1400" noProof="0">
                          <a:effectLst/>
                          <a:latin typeface="Inter 18pt" panose="020B0604020202020204" charset="0"/>
                          <a:ea typeface="Inter 18pt" panose="020B0604020202020204" charset="0"/>
                        </a:rPr>
                        <a:t>0.6 – 1.0 short-term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568269107"/>
                  </a:ext>
                </a:extLst>
              </a:tr>
              <a:tr h="1180899">
                <a:tc>
                  <a:txBody>
                    <a:bodyPr/>
                    <a:lstStyle/>
                    <a:p>
                      <a:pPr>
                        <a:lnSpc>
                          <a:spcPct val="120000"/>
                        </a:lnSpc>
                        <a:spcAft>
                          <a:spcPts val="600"/>
                        </a:spcAft>
                      </a:pPr>
                      <a:r>
                        <a:rPr lang="en-CA" sz="1400" noProof="0">
                          <a:effectLst/>
                          <a:latin typeface="Inter 18pt" panose="020B0604020202020204" charset="0"/>
                          <a:ea typeface="Inter 18pt" panose="020B0604020202020204" charset="0"/>
                        </a:rPr>
                        <a:t>Post-Secondary Schools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nSpc>
                          <a:spcPct val="120000"/>
                        </a:lnSpc>
                        <a:spcAft>
                          <a:spcPts val="600"/>
                        </a:spcAft>
                      </a:pPr>
                      <a:r>
                        <a:rPr lang="en-CA" sz="1400" noProof="0">
                          <a:effectLst/>
                          <a:latin typeface="Inter 18pt" panose="020B0604020202020204" charset="0"/>
                          <a:ea typeface="Inter 18pt" panose="020B0604020202020204" charset="0"/>
                        </a:rPr>
                        <a:t>6.0 – 10.0 long-term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 of offices &amp; classrooms)</a:t>
                      </a:r>
                    </a:p>
                    <a:p>
                      <a:pPr>
                        <a:lnSpc>
                          <a:spcPct val="120000"/>
                        </a:lnSpc>
                        <a:spcAft>
                          <a:spcPts val="600"/>
                        </a:spcAft>
                      </a:pPr>
                      <a:r>
                        <a:rPr lang="en-CA" sz="1400" noProof="0">
                          <a:effectLst/>
                          <a:latin typeface="Inter 18pt" panose="020B0604020202020204" charset="0"/>
                          <a:ea typeface="Inter 18pt" panose="020B0604020202020204" charset="0"/>
                        </a:rPr>
                        <a:t>2.0 – 3.0 short-term spaces per 1,000m</a:t>
                      </a:r>
                      <a:r>
                        <a:rPr lang="en-CA" sz="1400" baseline="30000" noProof="0">
                          <a:effectLst/>
                          <a:latin typeface="Inter 18pt" panose="020B0604020202020204" charset="0"/>
                          <a:ea typeface="Inter 18pt" panose="020B0604020202020204" charset="0"/>
                        </a:rPr>
                        <a:t>2</a:t>
                      </a:r>
                      <a:r>
                        <a:rPr lang="en-CA" sz="1400" noProof="0">
                          <a:effectLst/>
                          <a:latin typeface="Inter 18pt" panose="020B0604020202020204" charset="0"/>
                          <a:ea typeface="Inter 18pt" panose="020B0604020202020204" charset="0"/>
                        </a:rPr>
                        <a:t> (GFA of offices &amp; classrooms)</a:t>
                      </a:r>
                      <a:endParaRPr lang="en-CA" sz="1400" noProof="0">
                        <a:effectLst/>
                        <a:latin typeface="Inter 18pt" panose="020B0604020202020204" charset="0"/>
                        <a:ea typeface="Inter 18pt" panose="020B060402020202020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138132195"/>
                  </a:ext>
                </a:extLst>
              </a:tr>
            </a:tbl>
          </a:graphicData>
        </a:graphic>
      </p:graphicFrame>
      <p:pic>
        <p:nvPicPr>
          <p:cNvPr id="10" name="Picture 9">
            <a:extLst>
              <a:ext uri="{FF2B5EF4-FFF2-40B4-BE49-F238E27FC236}">
                <a16:creationId xmlns:a16="http://schemas.microsoft.com/office/drawing/2014/main" id="{500F9250-6C81-38C1-906E-96B37766269D}"/>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28251" y="886495"/>
            <a:ext cx="2750985" cy="2065915"/>
          </a:xfrm>
          <a:prstGeom prst="rect">
            <a:avLst/>
          </a:prstGeom>
        </p:spPr>
      </p:pic>
      <p:sp>
        <p:nvSpPr>
          <p:cNvPr id="12" name="Rectangle 11">
            <a:extLst>
              <a:ext uri="{FF2B5EF4-FFF2-40B4-BE49-F238E27FC236}">
                <a16:creationId xmlns:a16="http://schemas.microsoft.com/office/drawing/2014/main" id="{044319C4-AF85-E907-B051-867507ADDC44}"/>
              </a:ext>
              <a:ext uri="{C183D7F6-B498-43B3-948B-1728B52AA6E4}">
                <adec:decorative xmlns:adec="http://schemas.microsoft.com/office/drawing/2017/decorative" val="1"/>
              </a:ext>
            </a:extLst>
          </p:cNvPr>
          <p:cNvSpPr/>
          <p:nvPr/>
        </p:nvSpPr>
        <p:spPr>
          <a:xfrm>
            <a:off x="9328251" y="2949824"/>
            <a:ext cx="2758820" cy="479176"/>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noProof="0">
                <a:latin typeface="Inter 18pt" panose="020B0604020202020204" charset="0"/>
                <a:ea typeface="Inter 18pt" panose="020B0604020202020204" charset="0"/>
              </a:rPr>
              <a:t>Examples of long-term bicycle parking</a:t>
            </a:r>
          </a:p>
        </p:txBody>
      </p:sp>
      <p:pic>
        <p:nvPicPr>
          <p:cNvPr id="11" name="Picture 10">
            <a:extLst>
              <a:ext uri="{FF2B5EF4-FFF2-40B4-BE49-F238E27FC236}">
                <a16:creationId xmlns:a16="http://schemas.microsoft.com/office/drawing/2014/main" id="{C540F710-2876-E65F-CB83-706F7FF97EA4}"/>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320416" y="3443348"/>
            <a:ext cx="2758820" cy="2069115"/>
          </a:xfrm>
          <a:prstGeom prst="rect">
            <a:avLst/>
          </a:prstGeom>
          <a:noFill/>
          <a:ln>
            <a:noFill/>
          </a:ln>
        </p:spPr>
      </p:pic>
      <p:sp>
        <p:nvSpPr>
          <p:cNvPr id="2" name="TextBox 1">
            <a:extLst>
              <a:ext uri="{FF2B5EF4-FFF2-40B4-BE49-F238E27FC236}">
                <a16:creationId xmlns:a16="http://schemas.microsoft.com/office/drawing/2014/main" id="{43A9D96E-B0FB-D636-7ED4-F4AAC8F0E60A}"/>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34</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199543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75D6D-33FD-C59D-D5F6-E578723D999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5327A6E-F1B0-10DD-1959-634412618942}"/>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1D3A7C81-1461-0B0F-0B4D-EC7B23E54879}"/>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75B7E198-772E-D3A1-FB94-D219AB8CEE2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4AE2928E-70F3-C61A-E923-F85B922EC26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3" name="Title 2">
            <a:extLst>
              <a:ext uri="{FF2B5EF4-FFF2-40B4-BE49-F238E27FC236}">
                <a16:creationId xmlns:a16="http://schemas.microsoft.com/office/drawing/2014/main" id="{C11B83C4-124C-A470-62A5-FF1C0AB9BC6F}"/>
              </a:ext>
            </a:extLst>
          </p:cNvPr>
          <p:cNvSpPr>
            <a:spLocks noGrp="1"/>
          </p:cNvSpPr>
          <p:nvPr>
            <p:ph type="title"/>
          </p:nvPr>
        </p:nvSpPr>
        <p:spPr>
          <a:xfrm>
            <a:off x="838200" y="-404261"/>
            <a:ext cx="2145632" cy="404261"/>
          </a:xfrm>
        </p:spPr>
        <p:txBody>
          <a:bodyPr vert="horz" lIns="91440" tIns="45720" rIns="91440" bIns="45720" rtlCol="0" anchor="b">
            <a:normAutofit/>
          </a:bodyPr>
          <a:lstStyle/>
          <a:p>
            <a:r>
              <a:rPr lang="en-CA" sz="2000"/>
              <a:t>TDM Policy Slide 2</a:t>
            </a:r>
          </a:p>
        </p:txBody>
      </p:sp>
      <p:sp>
        <p:nvSpPr>
          <p:cNvPr id="4" name="TextBox 3">
            <a:extLst>
              <a:ext uri="{FF2B5EF4-FFF2-40B4-BE49-F238E27FC236}">
                <a16:creationId xmlns:a16="http://schemas.microsoft.com/office/drawing/2014/main" id="{9EA1B1C8-6B35-3891-F10A-586204D14B45}"/>
              </a:ext>
            </a:extLst>
          </p:cNvPr>
          <p:cNvSpPr txBox="1"/>
          <p:nvPr/>
        </p:nvSpPr>
        <p:spPr>
          <a:xfrm>
            <a:off x="648488" y="1816406"/>
            <a:ext cx="2475712" cy="58477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normalizeH="0" noProof="0">
                <a:ln>
                  <a:noFill/>
                </a:ln>
                <a:solidFill>
                  <a:srgbClr val="003F8E"/>
                </a:solidFill>
                <a:effectLst/>
                <a:uLnTx/>
                <a:uFillTx/>
                <a:latin typeface="Inter 28pt" panose="02000503000000020004" pitchFamily="2" charset="0"/>
                <a:ea typeface="Inter 28pt" panose="02000503000000020004" pitchFamily="2" charset="0"/>
              </a:rPr>
              <a:t>TDM Policy</a:t>
            </a:r>
          </a:p>
        </p:txBody>
      </p:sp>
      <p:sp>
        <p:nvSpPr>
          <p:cNvPr id="5" name="TextBox 4">
            <a:extLst>
              <a:ext uri="{FF2B5EF4-FFF2-40B4-BE49-F238E27FC236}">
                <a16:creationId xmlns:a16="http://schemas.microsoft.com/office/drawing/2014/main" id="{4DA06AF2-2AE7-BCC0-BD3A-5210346DF139}"/>
              </a:ext>
            </a:extLst>
          </p:cNvPr>
          <p:cNvSpPr txBox="1"/>
          <p:nvPr/>
        </p:nvSpPr>
        <p:spPr>
          <a:xfrm>
            <a:off x="845457" y="2733675"/>
            <a:ext cx="5250543" cy="3866440"/>
          </a:xfrm>
          <a:prstGeom prst="rect">
            <a:avLst/>
          </a:prstGeom>
        </p:spPr>
        <p:txBody>
          <a:bodyPr vert="horz" wrap="square" lIns="91440" tIns="45720" rIns="91440" bIns="45720" rtlCol="0" anchor="t">
            <a:noAutofit/>
          </a:bodyPr>
          <a:lstStyle/>
          <a:p>
            <a:pPr>
              <a:lnSpc>
                <a:spcPct val="120000"/>
              </a:lnSpc>
            </a:pPr>
            <a:r>
              <a:rPr lang="en-CA" sz="1600" noProof="0">
                <a:solidFill>
                  <a:srgbClr val="000000"/>
                </a:solidFill>
                <a:latin typeface="Inter 18pt" panose="020B0604020202020204" charset="0"/>
                <a:ea typeface="Inter 18pt" panose="020B0604020202020204" charset="0"/>
              </a:rPr>
              <a:t>50% of bike parking should be horizontal and, on the ground, to be more accessible.</a:t>
            </a:r>
          </a:p>
          <a:p>
            <a:pPr>
              <a:lnSpc>
                <a:spcPct val="120000"/>
              </a:lnSpc>
            </a:pPr>
            <a:endParaRPr lang="en-CA" sz="1600" noProof="0">
              <a:solidFill>
                <a:srgbClr val="000000"/>
              </a:solidFill>
              <a:latin typeface="Inter 18pt" panose="020B0604020202020204" charset="0"/>
              <a:ea typeface="Inter 18pt" panose="020B0604020202020204" charset="0"/>
            </a:endParaRPr>
          </a:p>
          <a:p>
            <a:pPr>
              <a:lnSpc>
                <a:spcPct val="120000"/>
              </a:lnSpc>
            </a:pPr>
            <a:r>
              <a:rPr lang="en-CA" sz="1600" noProof="0">
                <a:solidFill>
                  <a:srgbClr val="000000"/>
                </a:solidFill>
                <a:latin typeface="Inter 18pt" panose="020B0604020202020204" charset="0"/>
                <a:ea typeface="Inter 18pt" panose="020B0604020202020204" charset="0"/>
              </a:rPr>
              <a:t>Include other end-of-trip facilities in developments where there are 5 or more long-term spaces required:</a:t>
            </a:r>
          </a:p>
          <a:p>
            <a:pPr marL="342900" indent="-34290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Repair stations</a:t>
            </a:r>
          </a:p>
          <a:p>
            <a:pPr marL="342900" indent="-34290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Change rooms &amp; showers (in non-residential uses)</a:t>
            </a:r>
          </a:p>
          <a:p>
            <a:pPr marL="342900" indent="-34290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Charging stations/outlets</a:t>
            </a:r>
          </a:p>
          <a:p>
            <a:pPr marL="342900" indent="-342900">
              <a:lnSpc>
                <a:spcPct val="120000"/>
              </a:lnSpc>
              <a:buFont typeface="Arial" panose="020B0604020202020204" pitchFamily="34" charset="0"/>
              <a:buChar char="•"/>
            </a:pPr>
            <a:r>
              <a:rPr lang="en-CA" sz="1600" noProof="0">
                <a:solidFill>
                  <a:srgbClr val="000000"/>
                </a:solidFill>
                <a:latin typeface="Inter 18pt" panose="020B0604020202020204" charset="0"/>
                <a:ea typeface="Inter 18pt" panose="020B0604020202020204" charset="0"/>
              </a:rPr>
              <a:t>Bike maintenance stations (washing)</a:t>
            </a:r>
          </a:p>
        </p:txBody>
      </p:sp>
      <p:pic>
        <p:nvPicPr>
          <p:cNvPr id="6" name="Picture 5" descr="Bike repair station in a park, beside a bench, and next to a multi-use path.">
            <a:extLst>
              <a:ext uri="{FF2B5EF4-FFF2-40B4-BE49-F238E27FC236}">
                <a16:creationId xmlns:a16="http://schemas.microsoft.com/office/drawing/2014/main" id="{0C1D666C-EC9A-6CAD-6E4F-2714F6B371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9951" y="2114558"/>
            <a:ext cx="4776592" cy="3582444"/>
          </a:xfrm>
          <a:prstGeom prst="rect">
            <a:avLst/>
          </a:prstGeom>
        </p:spPr>
      </p:pic>
      <p:sp>
        <p:nvSpPr>
          <p:cNvPr id="7" name="Rectangle 6">
            <a:extLst>
              <a:ext uri="{FF2B5EF4-FFF2-40B4-BE49-F238E27FC236}">
                <a16:creationId xmlns:a16="http://schemas.microsoft.com/office/drawing/2014/main" id="{2071D4E2-4AFF-C3C0-6B0A-1F183ABD9ACB}"/>
              </a:ext>
            </a:extLst>
          </p:cNvPr>
          <p:cNvSpPr/>
          <p:nvPr/>
        </p:nvSpPr>
        <p:spPr>
          <a:xfrm>
            <a:off x="6569951" y="5437120"/>
            <a:ext cx="4776592" cy="519764"/>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300" noProof="0">
                <a:latin typeface="Inter 18pt" panose="020B0604020202020204" charset="0"/>
                <a:ea typeface="Inter 18pt" panose="020B0604020202020204" charset="0"/>
              </a:rPr>
              <a:t>Repair Station (pump and basic bicycle tools) along paved trail</a:t>
            </a:r>
            <a:r>
              <a:rPr lang="en-CA" sz="1300" noProof="0">
                <a:latin typeface="Montserrat" panose="00000500000000000000" pitchFamily="2" charset="0"/>
              </a:rPr>
              <a:t>.</a:t>
            </a:r>
          </a:p>
        </p:txBody>
      </p:sp>
      <p:sp>
        <p:nvSpPr>
          <p:cNvPr id="2" name="TextBox 1">
            <a:extLst>
              <a:ext uri="{FF2B5EF4-FFF2-40B4-BE49-F238E27FC236}">
                <a16:creationId xmlns:a16="http://schemas.microsoft.com/office/drawing/2014/main" id="{A46DE2D3-7AD3-ADD2-B4B2-2DD0934C38AA}"/>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35</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568843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39172-EE1C-D252-BC76-90E48C8991EB}"/>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D8E3AC6F-1973-ACB8-6C18-A636BAFD3ED0}"/>
              </a:ext>
              <a:ext uri="{C183D7F6-B498-43B3-948B-1728B52AA6E4}">
                <adec:decorative xmlns:adec="http://schemas.microsoft.com/office/drawing/2017/decorative" val="1"/>
              </a:ext>
            </a:extLst>
          </p:cNvPr>
          <p:cNvPicPr/>
          <p:nvPr/>
        </p:nvPicPr>
        <p:blipFill>
          <a:blip r:embed="rId3"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5CD0A653-CF4F-2B89-CFF8-B3D53744EB6B}"/>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6F481A0-3386-EA75-FCF1-2BB41509AF8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6A5F6AFB-5272-19B9-4FEA-A0ACA11631F7}"/>
              </a:ext>
            </a:extLst>
          </p:cNvPr>
          <p:cNvSpPr txBox="1">
            <a:spLocks noGrp="1"/>
          </p:cNvSpPr>
          <p:nvPr>
            <p:ph type="title" idx="4294967295"/>
          </p:nvPr>
        </p:nvSpPr>
        <p:spPr>
          <a:xfrm>
            <a:off x="726140" y="4598893"/>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Programming</a:t>
            </a:r>
          </a:p>
        </p:txBody>
      </p:sp>
      <p:cxnSp>
        <p:nvCxnSpPr>
          <p:cNvPr id="8" name="Straight Connector 7">
            <a:extLst>
              <a:ext uri="{FF2B5EF4-FFF2-40B4-BE49-F238E27FC236}">
                <a16:creationId xmlns:a16="http://schemas.microsoft.com/office/drawing/2014/main" id="{CA8806EF-C765-309B-75B1-A74E7E961151}"/>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6444D145-C9D2-2681-6E7E-888A546C330B}"/>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52BC2C4D-4D21-50B2-1443-65DA6B5BAF65}"/>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36</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3929885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674EC-D2BC-920B-6A65-C8D866207C4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4E6EDE8-8813-489B-759C-75D8031C073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8806925-70FA-9098-90EC-6298650907DB}"/>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6FBD8CEB-8AFE-E7FB-CE56-952C0C48497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978B492D-AA82-10B3-4739-C7D3CB28ADD2}"/>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842C49D1-EC8C-9A43-F223-DF262F37A75B}"/>
              </a:ext>
            </a:extLst>
          </p:cNvPr>
          <p:cNvSpPr txBox="1">
            <a:spLocks noGrp="1"/>
          </p:cNvSpPr>
          <p:nvPr>
            <p:ph type="title" idx="4294967295"/>
          </p:nvPr>
        </p:nvSpPr>
        <p:spPr>
          <a:xfrm>
            <a:off x="726139" y="1287745"/>
            <a:ext cx="5084111"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Active Transportation Responsibilities </a:t>
            </a:r>
          </a:p>
        </p:txBody>
      </p:sp>
      <p:sp>
        <p:nvSpPr>
          <p:cNvPr id="3" name="TextBox 2">
            <a:extLst>
              <a:ext uri="{FF2B5EF4-FFF2-40B4-BE49-F238E27FC236}">
                <a16:creationId xmlns:a16="http://schemas.microsoft.com/office/drawing/2014/main" id="{B5FC6230-E9D8-37E7-1A91-F6AEFCFD776E}"/>
              </a:ext>
            </a:extLst>
          </p:cNvPr>
          <p:cNvSpPr txBox="1"/>
          <p:nvPr/>
        </p:nvSpPr>
        <p:spPr>
          <a:xfrm>
            <a:off x="726139" y="2548072"/>
            <a:ext cx="3940536" cy="1133087"/>
          </a:xfrm>
          <a:prstGeom prst="rect">
            <a:avLst/>
          </a:prstGeom>
        </p:spPr>
        <p:txBody>
          <a:bodyPr vert="horz" wrap="square" lIns="91440" tIns="45720" rIns="91440" bIns="45720" rtlCol="0" anchor="t">
            <a:noAutofit/>
          </a:bodyPr>
          <a:lstStyle/>
          <a:p>
            <a:pPr>
              <a:lnSpc>
                <a:spcPct val="120000"/>
              </a:lnSpc>
            </a:pPr>
            <a:r>
              <a:rPr lang="en-CA" sz="1600">
                <a:solidFill>
                  <a:srgbClr val="000000"/>
                </a:solidFill>
                <a:latin typeface="Inter 18pt" panose="020B0604020202020204" charset="0"/>
                <a:ea typeface="Inter 18pt" panose="020B0604020202020204" charset="0"/>
              </a:rPr>
              <a:t>There are v</a:t>
            </a:r>
            <a:r>
              <a:rPr lang="en-CA" sz="1600" noProof="0" err="1">
                <a:solidFill>
                  <a:srgbClr val="000000"/>
                </a:solidFill>
                <a:latin typeface="Inter 18pt" panose="020B0604020202020204" charset="0"/>
                <a:ea typeface="Inter 18pt" panose="020B0604020202020204" charset="0"/>
              </a:rPr>
              <a:t>arious</a:t>
            </a:r>
            <a:r>
              <a:rPr lang="en-CA" sz="1600" noProof="0">
                <a:solidFill>
                  <a:srgbClr val="000000"/>
                </a:solidFill>
                <a:latin typeface="Inter 18pt" panose="020B0604020202020204" charset="0"/>
                <a:ea typeface="Inter 18pt" panose="020B0604020202020204" charset="0"/>
              </a:rPr>
              <a:t> responsibilities for implementing active transportation between various organizations and departments. </a:t>
            </a:r>
            <a:endParaRPr lang="en-CA" noProof="0">
              <a:solidFill>
                <a:srgbClr val="000000"/>
              </a:solidFill>
              <a:latin typeface="Montserrat"/>
              <a:ea typeface="Calibri" panose="020F0502020204030204" pitchFamily="34" charset="0"/>
            </a:endParaRPr>
          </a:p>
          <a:p>
            <a:pPr>
              <a:lnSpc>
                <a:spcPct val="120000"/>
              </a:lnSpc>
            </a:pPr>
            <a:endParaRPr lang="en-CA" noProof="0">
              <a:solidFill>
                <a:srgbClr val="000000"/>
              </a:solidFill>
              <a:latin typeface="Montserrat"/>
              <a:ea typeface="Calibri" panose="020F0502020204030204" pitchFamily="34" charset="0"/>
            </a:endParaRPr>
          </a:p>
        </p:txBody>
      </p:sp>
      <p:sp>
        <p:nvSpPr>
          <p:cNvPr id="15" name="TextBox 14">
            <a:extLst>
              <a:ext uri="{FF2B5EF4-FFF2-40B4-BE49-F238E27FC236}">
                <a16:creationId xmlns:a16="http://schemas.microsoft.com/office/drawing/2014/main" id="{6E065519-AAE5-8E7D-37CC-F1FE3BDD00CE}"/>
              </a:ext>
            </a:extLst>
          </p:cNvPr>
          <p:cNvSpPr txBox="1"/>
          <p:nvPr/>
        </p:nvSpPr>
        <p:spPr>
          <a:xfrm>
            <a:off x="726139" y="3984900"/>
            <a:ext cx="3940536" cy="830997"/>
          </a:xfrm>
          <a:prstGeom prst="rect">
            <a:avLst/>
          </a:prstGeom>
          <a:noFill/>
        </p:spPr>
        <p:txBody>
          <a:bodyPr wrap="square">
            <a:spAutoFit/>
          </a:bodyPr>
          <a:lstStyle/>
          <a:p>
            <a:r>
              <a:rPr lang="en-CA" sz="1600">
                <a:latin typeface="Inter 18pt" panose="020B0604020202020204" charset="0"/>
                <a:ea typeface="Inter 18pt" panose="020B0604020202020204" charset="0"/>
              </a:rPr>
              <a:t>*</a:t>
            </a:r>
            <a:r>
              <a:rPr lang="en-CA" sz="1600" i="1">
                <a:latin typeface="Inter 18pt" panose="020B0604020202020204" charset="0"/>
                <a:ea typeface="Inter 18pt" panose="020B0604020202020204" charset="0"/>
              </a:rPr>
              <a:t>Need to communicate to Council the additional responsibility and resources required by staff for implementation.</a:t>
            </a:r>
          </a:p>
        </p:txBody>
      </p:sp>
      <p:graphicFrame>
        <p:nvGraphicFramePr>
          <p:cNvPr id="7" name="Table 6">
            <a:extLst>
              <a:ext uri="{FF2B5EF4-FFF2-40B4-BE49-F238E27FC236}">
                <a16:creationId xmlns:a16="http://schemas.microsoft.com/office/drawing/2014/main" id="{5B5D3646-4143-974A-3C84-B771266C283B}"/>
              </a:ext>
            </a:extLst>
          </p:cNvPr>
          <p:cNvGraphicFramePr>
            <a:graphicFrameLocks noGrp="1"/>
          </p:cNvGraphicFramePr>
          <p:nvPr>
            <p:extLst>
              <p:ext uri="{D42A27DB-BD31-4B8C-83A1-F6EECF244321}">
                <p14:modId xmlns:p14="http://schemas.microsoft.com/office/powerpoint/2010/main" val="960048357"/>
              </p:ext>
            </p:extLst>
          </p:nvPr>
        </p:nvGraphicFramePr>
        <p:xfrm>
          <a:off x="5410200" y="1287745"/>
          <a:ext cx="5936343" cy="5148090"/>
        </p:xfrm>
        <a:graphic>
          <a:graphicData uri="http://schemas.openxmlformats.org/drawingml/2006/table">
            <a:tbl>
              <a:tblPr firstRow="1" bandRow="1">
                <a:tableStyleId>{5C22544A-7EE6-4342-B048-85BDC9FD1C3A}</a:tableStyleId>
              </a:tblPr>
              <a:tblGrid>
                <a:gridCol w="2857501">
                  <a:extLst>
                    <a:ext uri="{9D8B030D-6E8A-4147-A177-3AD203B41FA5}">
                      <a16:colId xmlns:a16="http://schemas.microsoft.com/office/drawing/2014/main" val="1713080066"/>
                    </a:ext>
                  </a:extLst>
                </a:gridCol>
                <a:gridCol w="3078842">
                  <a:extLst>
                    <a:ext uri="{9D8B030D-6E8A-4147-A177-3AD203B41FA5}">
                      <a16:colId xmlns:a16="http://schemas.microsoft.com/office/drawing/2014/main" val="3776080455"/>
                    </a:ext>
                  </a:extLst>
                </a:gridCol>
              </a:tblGrid>
              <a:tr h="414765">
                <a:tc>
                  <a:txBody>
                    <a:bodyPr/>
                    <a:lstStyle/>
                    <a:p>
                      <a:r>
                        <a:rPr lang="en-CA" sz="1400" noProof="0">
                          <a:latin typeface="Inter 18pt" panose="020B0604020202020204" charset="0"/>
                          <a:ea typeface="Inter 18pt" panose="020B0604020202020204" charset="0"/>
                        </a:rPr>
                        <a:t>Organization/Department</a:t>
                      </a:r>
                    </a:p>
                  </a:txBody>
                  <a:tcPr/>
                </a:tc>
                <a:tc>
                  <a:txBody>
                    <a:bodyPr/>
                    <a:lstStyle/>
                    <a:p>
                      <a:r>
                        <a:rPr lang="en-CA" sz="1400" noProof="0">
                          <a:latin typeface="Inter 18pt" panose="020B0604020202020204" charset="0"/>
                          <a:ea typeface="Inter 18pt" panose="020B0604020202020204" charset="0"/>
                        </a:rPr>
                        <a:t>Typical Responsibilities* </a:t>
                      </a:r>
                    </a:p>
                  </a:txBody>
                  <a:tcPr/>
                </a:tc>
                <a:extLst>
                  <a:ext uri="{0D108BD9-81ED-4DB2-BD59-A6C34878D82A}">
                    <a16:rowId xmlns:a16="http://schemas.microsoft.com/office/drawing/2014/main" val="2894468923"/>
                  </a:ext>
                </a:extLst>
              </a:tr>
              <a:tr h="344205">
                <a:tc>
                  <a:txBody>
                    <a:bodyPr/>
                    <a:lstStyle/>
                    <a:p>
                      <a:r>
                        <a:rPr lang="en-CA" sz="1400" noProof="0">
                          <a:latin typeface="Inter 18pt" panose="020B0604020202020204" charset="0"/>
                          <a:ea typeface="Inter 18pt" panose="020B0604020202020204" charset="0"/>
                        </a:rPr>
                        <a:t>Engineering</a:t>
                      </a:r>
                    </a:p>
                  </a:txBody>
                  <a:tcPr/>
                </a:tc>
                <a:tc>
                  <a:txBody>
                    <a:bodyPr/>
                    <a:lstStyle/>
                    <a:p>
                      <a:r>
                        <a:rPr lang="en-CA" sz="1400" noProof="0">
                          <a:latin typeface="Inter 18pt" panose="020B0604020202020204" charset="0"/>
                          <a:ea typeface="Inter 18pt" panose="020B0604020202020204" charset="0"/>
                        </a:rPr>
                        <a:t>Design development and review</a:t>
                      </a:r>
                    </a:p>
                  </a:txBody>
                  <a:tcPr/>
                </a:tc>
                <a:extLst>
                  <a:ext uri="{0D108BD9-81ED-4DB2-BD59-A6C34878D82A}">
                    <a16:rowId xmlns:a16="http://schemas.microsoft.com/office/drawing/2014/main" val="795497763"/>
                  </a:ext>
                </a:extLst>
              </a:tr>
              <a:tr h="594108">
                <a:tc>
                  <a:txBody>
                    <a:bodyPr/>
                    <a:lstStyle/>
                    <a:p>
                      <a:r>
                        <a:rPr lang="en-CA" sz="1400" noProof="0">
                          <a:latin typeface="Inter 18pt" panose="020B0604020202020204" charset="0"/>
                          <a:ea typeface="Inter 18pt" panose="020B0604020202020204" charset="0"/>
                        </a:rPr>
                        <a:t>Planning &amp; Development</a:t>
                      </a:r>
                    </a:p>
                  </a:txBody>
                  <a:tcPr/>
                </a:tc>
                <a:tc>
                  <a:txBody>
                    <a:bodyPr/>
                    <a:lstStyle/>
                    <a:p>
                      <a:r>
                        <a:rPr lang="en-CA" sz="1400" noProof="0">
                          <a:latin typeface="Inter 18pt" panose="020B0604020202020204" charset="0"/>
                          <a:ea typeface="Inter 18pt" panose="020B0604020202020204" charset="0"/>
                        </a:rPr>
                        <a:t>Review of planning policies, review of planning applications for development requirements related to AT (ex: bike parking)</a:t>
                      </a:r>
                    </a:p>
                  </a:txBody>
                  <a:tcPr/>
                </a:tc>
                <a:extLst>
                  <a:ext uri="{0D108BD9-81ED-4DB2-BD59-A6C34878D82A}">
                    <a16:rowId xmlns:a16="http://schemas.microsoft.com/office/drawing/2014/main" val="2271801339"/>
                  </a:ext>
                </a:extLst>
              </a:tr>
              <a:tr h="848725">
                <a:tc>
                  <a:txBody>
                    <a:bodyPr/>
                    <a:lstStyle/>
                    <a:p>
                      <a:r>
                        <a:rPr lang="en-CA" sz="1400" noProof="0">
                          <a:latin typeface="Inter 18pt" panose="020B0604020202020204" charset="0"/>
                          <a:ea typeface="Inter 18pt" panose="020B0604020202020204" charset="0"/>
                        </a:rPr>
                        <a:t>Transportation Services</a:t>
                      </a:r>
                    </a:p>
                  </a:txBody>
                  <a:tcPr/>
                </a:tc>
                <a:tc>
                  <a:txBody>
                    <a:bodyPr/>
                    <a:lstStyle/>
                    <a:p>
                      <a:r>
                        <a:rPr lang="en-CA" sz="1400" noProof="0">
                          <a:latin typeface="Inter 18pt" panose="020B0604020202020204" charset="0"/>
                          <a:ea typeface="Inter 18pt" panose="020B0604020202020204" charset="0"/>
                        </a:rPr>
                        <a:t>AT transportation design review, AT network development, Internal and external agency coordination, School transportation, ATMP oversight</a:t>
                      </a:r>
                    </a:p>
                  </a:txBody>
                  <a:tcPr/>
                </a:tc>
                <a:extLst>
                  <a:ext uri="{0D108BD9-81ED-4DB2-BD59-A6C34878D82A}">
                    <a16:rowId xmlns:a16="http://schemas.microsoft.com/office/drawing/2014/main" val="3440058242"/>
                  </a:ext>
                </a:extLst>
              </a:tr>
              <a:tr h="344205">
                <a:tc>
                  <a:txBody>
                    <a:bodyPr/>
                    <a:lstStyle/>
                    <a:p>
                      <a:r>
                        <a:rPr lang="en-CA" sz="1400" noProof="0">
                          <a:latin typeface="Inter 18pt" panose="020B0604020202020204" charset="0"/>
                          <a:ea typeface="Inter 18pt" panose="020B0604020202020204" charset="0"/>
                        </a:rPr>
                        <a:t>Recreation &amp; Culture</a:t>
                      </a:r>
                    </a:p>
                  </a:txBody>
                  <a:tcPr/>
                </a:tc>
                <a:tc>
                  <a:txBody>
                    <a:bodyPr/>
                    <a:lstStyle/>
                    <a:p>
                      <a:r>
                        <a:rPr lang="en-CA" sz="1400" noProof="0">
                          <a:latin typeface="Inter 18pt" panose="020B0604020202020204" charset="0"/>
                          <a:ea typeface="Inter 18pt" panose="020B0604020202020204" charset="0"/>
                        </a:rPr>
                        <a:t>Parks and trail design, promotion of active recreation</a:t>
                      </a:r>
                    </a:p>
                  </a:txBody>
                  <a:tcPr/>
                </a:tc>
                <a:extLst>
                  <a:ext uri="{0D108BD9-81ED-4DB2-BD59-A6C34878D82A}">
                    <a16:rowId xmlns:a16="http://schemas.microsoft.com/office/drawing/2014/main" val="3958860143"/>
                  </a:ext>
                </a:extLst>
              </a:tr>
              <a:tr h="594108">
                <a:tc>
                  <a:txBody>
                    <a:bodyPr/>
                    <a:lstStyle/>
                    <a:p>
                      <a:r>
                        <a:rPr lang="en-CA" sz="1400" noProof="0">
                          <a:latin typeface="Inter 18pt" panose="020B0604020202020204" charset="0"/>
                          <a:ea typeface="Inter 18pt" panose="020B0604020202020204" charset="0"/>
                        </a:rPr>
                        <a:t>Municipal Works</a:t>
                      </a:r>
                    </a:p>
                  </a:txBody>
                  <a:tcPr/>
                </a:tc>
                <a:tc>
                  <a:txBody>
                    <a:bodyPr/>
                    <a:lstStyle/>
                    <a:p>
                      <a:r>
                        <a:rPr lang="en-CA" sz="1400" noProof="0">
                          <a:latin typeface="Inter 18pt" panose="020B0604020202020204" charset="0"/>
                          <a:ea typeface="Inter 18pt" panose="020B0604020202020204" charset="0"/>
                        </a:rPr>
                        <a:t>Maintenance and associated budgeting and monitoring of AT facilities</a:t>
                      </a:r>
                    </a:p>
                  </a:txBody>
                  <a:tcPr/>
                </a:tc>
                <a:extLst>
                  <a:ext uri="{0D108BD9-81ED-4DB2-BD59-A6C34878D82A}">
                    <a16:rowId xmlns:a16="http://schemas.microsoft.com/office/drawing/2014/main" val="3274679105"/>
                  </a:ext>
                </a:extLst>
              </a:tr>
              <a:tr h="344205">
                <a:tc>
                  <a:txBody>
                    <a:bodyPr/>
                    <a:lstStyle/>
                    <a:p>
                      <a:r>
                        <a:rPr lang="en-CA" sz="1400" noProof="0">
                          <a:latin typeface="Inter 18pt" panose="020B0604020202020204" charset="0"/>
                          <a:ea typeface="Inter 18pt" panose="020B0604020202020204" charset="0"/>
                        </a:rPr>
                        <a:t>RMN Transportation Planning</a:t>
                      </a:r>
                    </a:p>
                  </a:txBody>
                  <a:tcPr/>
                </a:tc>
                <a:tc>
                  <a:txBody>
                    <a:bodyPr/>
                    <a:lstStyle/>
                    <a:p>
                      <a:r>
                        <a:rPr lang="en-CA" sz="1400" noProof="0">
                          <a:latin typeface="Inter 18pt" panose="020B0604020202020204" charset="0"/>
                          <a:ea typeface="Inter 18pt" panose="020B0604020202020204" charset="0"/>
                        </a:rPr>
                        <a:t>Planning of facilities for Regional Roads</a:t>
                      </a:r>
                    </a:p>
                  </a:txBody>
                  <a:tcPr/>
                </a:tc>
                <a:extLst>
                  <a:ext uri="{0D108BD9-81ED-4DB2-BD59-A6C34878D82A}">
                    <a16:rowId xmlns:a16="http://schemas.microsoft.com/office/drawing/2014/main" val="83444563"/>
                  </a:ext>
                </a:extLst>
              </a:tr>
              <a:tr h="344205">
                <a:tc>
                  <a:txBody>
                    <a:bodyPr/>
                    <a:lstStyle/>
                    <a:p>
                      <a:r>
                        <a:rPr lang="en-CA" sz="1400" noProof="0">
                          <a:latin typeface="Inter 18pt" panose="020B0604020202020204" charset="0"/>
                          <a:ea typeface="Inter 18pt" panose="020B0604020202020204" charset="0"/>
                        </a:rPr>
                        <a:t>RMN Public Health</a:t>
                      </a:r>
                    </a:p>
                  </a:txBody>
                  <a:tcPr/>
                </a:tc>
                <a:tc>
                  <a:txBody>
                    <a:bodyPr/>
                    <a:lstStyle/>
                    <a:p>
                      <a:r>
                        <a:rPr lang="en-CA" sz="1400" noProof="0">
                          <a:latin typeface="Inter 18pt" panose="020B0604020202020204" charset="0"/>
                          <a:ea typeface="Inter 18pt" panose="020B0604020202020204" charset="0"/>
                        </a:rPr>
                        <a:t>AT health initiatives, active school travel, promotion</a:t>
                      </a:r>
                    </a:p>
                  </a:txBody>
                  <a:tcPr/>
                </a:tc>
                <a:extLst>
                  <a:ext uri="{0D108BD9-81ED-4DB2-BD59-A6C34878D82A}">
                    <a16:rowId xmlns:a16="http://schemas.microsoft.com/office/drawing/2014/main" val="435044303"/>
                  </a:ext>
                </a:extLst>
              </a:tr>
            </a:tbl>
          </a:graphicData>
        </a:graphic>
      </p:graphicFrame>
      <p:sp>
        <p:nvSpPr>
          <p:cNvPr id="2" name="TextBox 1">
            <a:extLst>
              <a:ext uri="{FF2B5EF4-FFF2-40B4-BE49-F238E27FC236}">
                <a16:creationId xmlns:a16="http://schemas.microsoft.com/office/drawing/2014/main" id="{50DFBE15-BB64-52BB-F245-874872D2D513}"/>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37</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3274865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039A5-40D5-F702-82F7-5D763A5D29A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3CC3F01-EED9-A69C-07E0-66448E5BE431}"/>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811361A-2164-C014-A234-510B205D8E35}"/>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AA219DB3-9C8E-17D8-1445-3D7E97DD346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F129F531-EDBE-E96F-2ABA-54593047AA8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5A433FF7-2F44-1C52-CA14-C20EA53E9990}"/>
              </a:ext>
            </a:extLst>
          </p:cNvPr>
          <p:cNvSpPr txBox="1">
            <a:spLocks noGrp="1"/>
          </p:cNvSpPr>
          <p:nvPr>
            <p:ph type="title" idx="4294967295"/>
          </p:nvPr>
        </p:nvSpPr>
        <p:spPr>
          <a:xfrm>
            <a:off x="726140" y="1323963"/>
            <a:ext cx="652383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Community Programming – Internal Program Initiatives </a:t>
            </a:r>
          </a:p>
        </p:txBody>
      </p:sp>
      <p:sp>
        <p:nvSpPr>
          <p:cNvPr id="5" name="TextBox 4">
            <a:extLst>
              <a:ext uri="{FF2B5EF4-FFF2-40B4-BE49-F238E27FC236}">
                <a16:creationId xmlns:a16="http://schemas.microsoft.com/office/drawing/2014/main" id="{8E450438-4763-6AF3-D378-66C5F4651CCD}"/>
              </a:ext>
            </a:extLst>
          </p:cNvPr>
          <p:cNvSpPr txBox="1"/>
          <p:nvPr/>
        </p:nvSpPr>
        <p:spPr>
          <a:xfrm>
            <a:off x="845458" y="2733675"/>
            <a:ext cx="4288518" cy="3866440"/>
          </a:xfrm>
          <a:prstGeom prst="rect">
            <a:avLst/>
          </a:prstGeom>
        </p:spPr>
        <p:txBody>
          <a:bodyPr vert="horz" wrap="square" lIns="91440" tIns="45720" rIns="91440" bIns="45720" rtlCol="0" anchor="t">
            <a:noAutofit/>
          </a:bodyPr>
          <a:lstStyle/>
          <a:p>
            <a:pPr marL="342900"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Communications Strategy</a:t>
            </a:r>
          </a:p>
          <a:p>
            <a:pPr marL="342900"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Supporting road safety initiatives:</a:t>
            </a:r>
          </a:p>
          <a:p>
            <a:pPr marL="800100" lvl="1"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Traffic calming programs</a:t>
            </a:r>
          </a:p>
          <a:p>
            <a:pPr marL="800100" lvl="1"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Vision Zero measures</a:t>
            </a:r>
          </a:p>
          <a:p>
            <a:pPr marL="342900"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Feasibility Study for Bike Share and Lending Program</a:t>
            </a:r>
          </a:p>
          <a:p>
            <a:pPr marL="342900"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Applying an equity lens to all recommended programming</a:t>
            </a:r>
          </a:p>
        </p:txBody>
      </p:sp>
      <p:pic>
        <p:nvPicPr>
          <p:cNvPr id="3" name="Picture 2" descr="A screenshot of Cycle Toronto's website showing their branding.">
            <a:extLst>
              <a:ext uri="{FF2B5EF4-FFF2-40B4-BE49-F238E27FC236}">
                <a16:creationId xmlns:a16="http://schemas.microsoft.com/office/drawing/2014/main" id="{E464DD82-A894-0813-BE84-39671D3570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35687" y="1110606"/>
            <a:ext cx="3999320" cy="1208798"/>
          </a:xfrm>
          <a:prstGeom prst="rect">
            <a:avLst/>
          </a:prstGeom>
        </p:spPr>
      </p:pic>
      <p:sp>
        <p:nvSpPr>
          <p:cNvPr id="10" name="Rectangle 9">
            <a:extLst>
              <a:ext uri="{FF2B5EF4-FFF2-40B4-BE49-F238E27FC236}">
                <a16:creationId xmlns:a16="http://schemas.microsoft.com/office/drawing/2014/main" id="{E7BBDFC1-E4A4-22A4-D945-1FA10A86EBBD}"/>
              </a:ext>
            </a:extLst>
          </p:cNvPr>
          <p:cNvSpPr/>
          <p:nvPr/>
        </p:nvSpPr>
        <p:spPr>
          <a:xfrm>
            <a:off x="6935687" y="2319404"/>
            <a:ext cx="3999320" cy="411167"/>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300">
                <a:latin typeface="Inter 18pt" panose="020B0604020202020204" charset="0"/>
                <a:ea typeface="Inter 18pt" panose="020B0604020202020204" charset="0"/>
              </a:rPr>
              <a:t>Cycle Toronto communications branding (Source: Cycle Toronto)</a:t>
            </a:r>
            <a:endParaRPr lang="en-CA" sz="1300" noProof="0">
              <a:latin typeface="Inter 18pt" panose="020B0604020202020204" charset="0"/>
              <a:ea typeface="Inter 18pt" panose="020B0604020202020204" charset="0"/>
            </a:endParaRPr>
          </a:p>
        </p:txBody>
      </p:sp>
      <p:sp>
        <p:nvSpPr>
          <p:cNvPr id="11" name="Rectangle 10">
            <a:extLst>
              <a:ext uri="{FF2B5EF4-FFF2-40B4-BE49-F238E27FC236}">
                <a16:creationId xmlns:a16="http://schemas.microsoft.com/office/drawing/2014/main" id="{66B853B2-8BD2-E22A-A86D-40B422CEEDA0}"/>
              </a:ext>
            </a:extLst>
          </p:cNvPr>
          <p:cNvSpPr/>
          <p:nvPr/>
        </p:nvSpPr>
        <p:spPr>
          <a:xfrm>
            <a:off x="6935687" y="5118719"/>
            <a:ext cx="3999320" cy="1208797"/>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300">
                <a:latin typeface="Inter 18pt" panose="020B0604020202020204" charset="0"/>
                <a:ea typeface="Inter 18pt" panose="020B0604020202020204" charset="0"/>
              </a:rPr>
              <a:t>In 2022, the City if Mississauga completed a Micro-Mobility Program Development Project, receiving council approval to develop a shared micro-mobility program in 2022 (Source: City of Mississauga)</a:t>
            </a:r>
            <a:endParaRPr lang="en-CA" sz="1300" noProof="0">
              <a:latin typeface="Inter 18pt" panose="020B0604020202020204" charset="0"/>
              <a:ea typeface="Inter 18pt" panose="020B0604020202020204" charset="0"/>
            </a:endParaRPr>
          </a:p>
        </p:txBody>
      </p:sp>
      <p:pic>
        <p:nvPicPr>
          <p:cNvPr id="12" name="Picture 11">
            <a:extLst>
              <a:ext uri="{FF2B5EF4-FFF2-40B4-BE49-F238E27FC236}">
                <a16:creationId xmlns:a16="http://schemas.microsoft.com/office/drawing/2014/main" id="{BDC1010D-3716-B0FA-82D5-F34F6A842BE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35687" y="3044646"/>
            <a:ext cx="3999320" cy="2074073"/>
          </a:xfrm>
          <a:prstGeom prst="rect">
            <a:avLst/>
          </a:prstGeom>
        </p:spPr>
      </p:pic>
      <p:sp>
        <p:nvSpPr>
          <p:cNvPr id="2" name="TextBox 1">
            <a:extLst>
              <a:ext uri="{FF2B5EF4-FFF2-40B4-BE49-F238E27FC236}">
                <a16:creationId xmlns:a16="http://schemas.microsoft.com/office/drawing/2014/main" id="{B7E5EA74-72AE-595D-0622-E8F8D4DEB69D}"/>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38</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868679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46B98-935D-8C0C-46C3-94AF404F6A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8D41C93-556B-4CE2-F6B7-7ADBCF47AEA7}"/>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28369AA-B4D9-9AAA-AA67-025A0A87C726}"/>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6DE075BD-7005-553D-4EDA-31D98510219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D8EBAD21-5D2F-535E-8E17-E3DE9AF8A525}"/>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040F3B18-313B-F324-3F5D-036283A2719F}"/>
              </a:ext>
            </a:extLst>
          </p:cNvPr>
          <p:cNvSpPr txBox="1">
            <a:spLocks noGrp="1"/>
          </p:cNvSpPr>
          <p:nvPr>
            <p:ph type="title" idx="4294967295"/>
          </p:nvPr>
        </p:nvSpPr>
        <p:spPr>
          <a:xfrm>
            <a:off x="726140" y="1323963"/>
            <a:ext cx="652383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Community Programming – External Program Initiatives </a:t>
            </a:r>
          </a:p>
        </p:txBody>
      </p:sp>
      <p:sp>
        <p:nvSpPr>
          <p:cNvPr id="5" name="TextBox 4">
            <a:extLst>
              <a:ext uri="{FF2B5EF4-FFF2-40B4-BE49-F238E27FC236}">
                <a16:creationId xmlns:a16="http://schemas.microsoft.com/office/drawing/2014/main" id="{906E8990-AD63-A6C0-6E67-F093FDB9B935}"/>
              </a:ext>
            </a:extLst>
          </p:cNvPr>
          <p:cNvSpPr txBox="1"/>
          <p:nvPr/>
        </p:nvSpPr>
        <p:spPr>
          <a:xfrm>
            <a:off x="845458" y="2733675"/>
            <a:ext cx="5250542" cy="3866440"/>
          </a:xfrm>
          <a:prstGeom prst="rect">
            <a:avLst/>
          </a:prstGeom>
        </p:spPr>
        <p:txBody>
          <a:bodyPr vert="horz" wrap="square" lIns="91440" tIns="45720" rIns="91440" bIns="45720" rtlCol="0" anchor="t">
            <a:noAutofit/>
          </a:bodyPr>
          <a:lstStyle/>
          <a:p>
            <a:pPr marL="342900"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Promotion of initiatives typically coordinated by external groups and supported/funded by City:</a:t>
            </a:r>
          </a:p>
          <a:p>
            <a:pPr marL="800100" lvl="1"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Open Streets</a:t>
            </a:r>
          </a:p>
          <a:p>
            <a:pPr marL="800100" lvl="1"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Public Awareness Campaigns</a:t>
            </a:r>
          </a:p>
          <a:p>
            <a:pPr marL="1257300" lvl="2"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Education for new infrastructure types (signage/info notices at facilities)</a:t>
            </a:r>
          </a:p>
          <a:p>
            <a:pPr marL="1257300" lvl="2" indent="-342900">
              <a:lnSpc>
                <a:spcPct val="120000"/>
              </a:lnSpc>
              <a:buFont typeface="Arial" panose="020B0604020202020204" pitchFamily="34" charset="0"/>
              <a:buChar char="•"/>
            </a:pPr>
            <a:r>
              <a:rPr lang="en-CA">
                <a:solidFill>
                  <a:srgbClr val="000000"/>
                </a:solidFill>
                <a:latin typeface="Inter 18pt" panose="020B0604020202020204" charset="0"/>
                <a:ea typeface="Inter 18pt" panose="020B0604020202020204" charset="0"/>
              </a:rPr>
              <a:t>Road Safety</a:t>
            </a:r>
          </a:p>
        </p:txBody>
      </p:sp>
      <p:pic>
        <p:nvPicPr>
          <p:cNvPr id="6" name="Picture 5">
            <a:extLst>
              <a:ext uri="{FF2B5EF4-FFF2-40B4-BE49-F238E27FC236}">
                <a16:creationId xmlns:a16="http://schemas.microsoft.com/office/drawing/2014/main" id="{163911C0-FDAE-64CE-D8DA-3BE538B15124}"/>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369294" y="600120"/>
            <a:ext cx="3635656" cy="2726742"/>
          </a:xfrm>
          <a:prstGeom prst="rect">
            <a:avLst/>
          </a:prstGeom>
          <a:noFill/>
          <a:ln>
            <a:noFill/>
          </a:ln>
        </p:spPr>
      </p:pic>
      <p:sp>
        <p:nvSpPr>
          <p:cNvPr id="7" name="Rectangle 6">
            <a:extLst>
              <a:ext uri="{FF2B5EF4-FFF2-40B4-BE49-F238E27FC236}">
                <a16:creationId xmlns:a16="http://schemas.microsoft.com/office/drawing/2014/main" id="{DD97046B-F059-72DE-2D5F-203CFBDA1514}"/>
              </a:ext>
            </a:extLst>
          </p:cNvPr>
          <p:cNvSpPr/>
          <p:nvPr/>
        </p:nvSpPr>
        <p:spPr>
          <a:xfrm>
            <a:off x="7369294" y="2925836"/>
            <a:ext cx="3635656" cy="863599"/>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400" noProof="0">
                <a:latin typeface="Inter 18pt" panose="020B0604020202020204" charset="0"/>
                <a:ea typeface="Inter 18pt" panose="020B0604020202020204" charset="0"/>
              </a:rPr>
              <a:t>Demonstration of left-turn bike boxes at a signalized intersection to improve cyclist safety and navigation (Source: York Region).</a:t>
            </a:r>
          </a:p>
        </p:txBody>
      </p:sp>
      <p:pic>
        <p:nvPicPr>
          <p:cNvPr id="16" name="Picture 15">
            <a:extLst>
              <a:ext uri="{FF2B5EF4-FFF2-40B4-BE49-F238E27FC236}">
                <a16:creationId xmlns:a16="http://schemas.microsoft.com/office/drawing/2014/main" id="{A96C72F8-0699-291F-7EEE-76B16687AF8C}"/>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363980" y="3818833"/>
            <a:ext cx="3635656" cy="1871374"/>
          </a:xfrm>
          <a:prstGeom prst="rect">
            <a:avLst/>
          </a:prstGeom>
          <a:noFill/>
          <a:ln>
            <a:noFill/>
          </a:ln>
        </p:spPr>
      </p:pic>
      <p:sp>
        <p:nvSpPr>
          <p:cNvPr id="3" name="TextBox 2">
            <a:extLst>
              <a:ext uri="{FF2B5EF4-FFF2-40B4-BE49-F238E27FC236}">
                <a16:creationId xmlns:a16="http://schemas.microsoft.com/office/drawing/2014/main" id="{7CC336AD-39C3-43A4-9DFB-0DAE79321E1E}"/>
              </a:ext>
            </a:extLst>
          </p:cNvPr>
          <p:cNvSpPr txBox="1"/>
          <p:nvPr/>
        </p:nvSpPr>
        <p:spPr>
          <a:xfrm>
            <a:off x="6201677" y="4949262"/>
            <a:ext cx="2313978" cy="584775"/>
          </a:xfrm>
          <a:prstGeom prst="rect">
            <a:avLst/>
          </a:prstGeom>
          <a:solidFill>
            <a:schemeClr val="accent4">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3045E"/>
                </a:solidFill>
              </a:rPr>
              <a:t>WWH: </a:t>
            </a:r>
            <a:r>
              <a:rPr lang="en-US" sz="1600"/>
              <a:t>Support Open Streets, like Clifton Hill</a:t>
            </a:r>
          </a:p>
        </p:txBody>
      </p:sp>
      <p:sp>
        <p:nvSpPr>
          <p:cNvPr id="15" name="Rectangle 14">
            <a:extLst>
              <a:ext uri="{FF2B5EF4-FFF2-40B4-BE49-F238E27FC236}">
                <a16:creationId xmlns:a16="http://schemas.microsoft.com/office/drawing/2014/main" id="{6642C294-FE92-BD31-08BB-CC1C73653696}"/>
              </a:ext>
            </a:extLst>
          </p:cNvPr>
          <p:cNvSpPr/>
          <p:nvPr/>
        </p:nvSpPr>
        <p:spPr>
          <a:xfrm>
            <a:off x="7369294" y="5690207"/>
            <a:ext cx="3635656" cy="863599"/>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400">
                <a:latin typeface="Inter 18pt" panose="020B0604020202020204" charset="0"/>
                <a:ea typeface="Inter 18pt" panose="020B0604020202020204" charset="0"/>
              </a:rPr>
              <a:t>Open Streets can support events like Niagara Falls Night of Art </a:t>
            </a:r>
            <a:r>
              <a:rPr lang="en-CA" sz="1400" noProof="0">
                <a:latin typeface="Inter 18pt" panose="020B0604020202020204" charset="0"/>
                <a:ea typeface="Inter 18pt" panose="020B0604020202020204" charset="0"/>
              </a:rPr>
              <a:t>(Source: Niagara Falls Review</a:t>
            </a:r>
            <a:r>
              <a:rPr lang="en-CA" sz="1400">
                <a:latin typeface="Inter 18pt" panose="020B0604020202020204" charset="0"/>
                <a:ea typeface="Inter 18pt" panose="020B0604020202020204" charset="0"/>
              </a:rPr>
              <a:t>, 2025</a:t>
            </a:r>
            <a:r>
              <a:rPr lang="en-CA" sz="1400" noProof="0">
                <a:latin typeface="Inter 18pt" panose="020B0604020202020204" charset="0"/>
                <a:ea typeface="Inter 18pt" panose="020B0604020202020204" charset="0"/>
              </a:rPr>
              <a:t>)</a:t>
            </a:r>
          </a:p>
        </p:txBody>
      </p:sp>
      <p:sp>
        <p:nvSpPr>
          <p:cNvPr id="2" name="TextBox 1">
            <a:extLst>
              <a:ext uri="{FF2B5EF4-FFF2-40B4-BE49-F238E27FC236}">
                <a16:creationId xmlns:a16="http://schemas.microsoft.com/office/drawing/2014/main" id="{05D7DC6F-0E17-84E4-CE86-8BF9E8DC52E5}"/>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39</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148854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45638-CA89-2434-DA24-9159A33FE66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024D72-23CD-0CA7-EC0E-263F918092AC}"/>
              </a:ext>
            </a:extLst>
          </p:cNvPr>
          <p:cNvSpPr txBox="1">
            <a:spLocks noGrp="1"/>
          </p:cNvSpPr>
          <p:nvPr>
            <p:ph type="title" idx="4294967295"/>
          </p:nvPr>
        </p:nvSpPr>
        <p:spPr>
          <a:xfrm>
            <a:off x="726140" y="1323963"/>
            <a:ext cx="652383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Active School Travel Program</a:t>
            </a:r>
          </a:p>
        </p:txBody>
      </p:sp>
      <p:pic>
        <p:nvPicPr>
          <p:cNvPr id="17" name="Picture 16">
            <a:extLst>
              <a:ext uri="{FF2B5EF4-FFF2-40B4-BE49-F238E27FC236}">
                <a16:creationId xmlns:a16="http://schemas.microsoft.com/office/drawing/2014/main" id="{6ABF3FAF-C282-AC1E-41E9-D3BEEB3602D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31305" y="5080784"/>
            <a:ext cx="1944939" cy="1638003"/>
          </a:xfrm>
          <a:prstGeom prst="rect">
            <a:avLst/>
          </a:prstGeom>
        </p:spPr>
      </p:pic>
      <p:sp>
        <p:nvSpPr>
          <p:cNvPr id="13" name="Rectangle 12">
            <a:extLst>
              <a:ext uri="{FF2B5EF4-FFF2-40B4-BE49-F238E27FC236}">
                <a16:creationId xmlns:a16="http://schemas.microsoft.com/office/drawing/2014/main" id="{7D48DF66-8FA6-252B-9DA0-03BA343693AD}"/>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03C233F-4DEC-53D5-2894-D37025ECFBD0}"/>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D2FF525C-F8C5-D9BA-0501-99FD7B663C8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C6052477-D855-C663-3463-1631B8E77EAA}"/>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5" name="TextBox 4">
            <a:extLst>
              <a:ext uri="{FF2B5EF4-FFF2-40B4-BE49-F238E27FC236}">
                <a16:creationId xmlns:a16="http://schemas.microsoft.com/office/drawing/2014/main" id="{9B48428D-5BBF-2710-1973-D0CA1B295E9B}"/>
              </a:ext>
            </a:extLst>
          </p:cNvPr>
          <p:cNvSpPr txBox="1"/>
          <p:nvPr/>
        </p:nvSpPr>
        <p:spPr>
          <a:xfrm>
            <a:off x="726140" y="2523599"/>
            <a:ext cx="3381993" cy="3866440"/>
          </a:xfrm>
          <a:prstGeom prst="rect">
            <a:avLst/>
          </a:prstGeom>
        </p:spPr>
        <p:txBody>
          <a:bodyPr vert="horz" wrap="square" lIns="91440" tIns="45720" rIns="91440" bIns="45720" rtlCol="0" anchor="t">
            <a:noAutofit/>
          </a:bodyPr>
          <a:lstStyle/>
          <a:p>
            <a:pPr marL="285750" indent="-285750">
              <a:lnSpc>
                <a:spcPct val="120000"/>
              </a:lnSpc>
              <a:buFont typeface="Arial" panose="020B0604020202020204" pitchFamily="34" charset="0"/>
              <a:buChar char="•"/>
            </a:pPr>
            <a:r>
              <a:rPr lang="en-CA" sz="1600">
                <a:solidFill>
                  <a:srgbClr val="000000"/>
                </a:solidFill>
                <a:latin typeface="Inter 18pt" panose="020B0604020202020204" charset="0"/>
                <a:ea typeface="Inter 18pt" panose="020B0604020202020204" charset="0"/>
              </a:rPr>
              <a:t>Understanding that there are challenges with current active school travel practices around drop-off and pick-up. </a:t>
            </a:r>
          </a:p>
          <a:p>
            <a:pPr>
              <a:lnSpc>
                <a:spcPct val="120000"/>
              </a:lnSpc>
            </a:pPr>
            <a:endParaRPr lang="en-CA" sz="1600">
              <a:solidFill>
                <a:srgbClr val="000000"/>
              </a:solidFill>
              <a:latin typeface="Inter 18pt" panose="020B0604020202020204" charset="0"/>
              <a:ea typeface="Inter 18pt" panose="020B0604020202020204" charset="0"/>
            </a:endParaRPr>
          </a:p>
          <a:p>
            <a:pPr marL="285750" indent="-285750">
              <a:lnSpc>
                <a:spcPct val="120000"/>
              </a:lnSpc>
              <a:buFont typeface="Arial" panose="020B0604020202020204" pitchFamily="34" charset="0"/>
              <a:buChar char="•"/>
            </a:pPr>
            <a:r>
              <a:rPr lang="en-CA" sz="1600" b="1">
                <a:solidFill>
                  <a:srgbClr val="003F8E"/>
                </a:solidFill>
                <a:latin typeface="Inter 18pt" panose="020B0604020202020204" charset="0"/>
                <a:ea typeface="Inter 18pt" panose="020B0604020202020204" charset="0"/>
              </a:rPr>
              <a:t>Recommend </a:t>
            </a:r>
            <a:r>
              <a:rPr lang="en-CA" sz="1600">
                <a:solidFill>
                  <a:srgbClr val="000000"/>
                </a:solidFill>
                <a:latin typeface="Inter 18pt" panose="020B0604020202020204" charset="0"/>
                <a:ea typeface="Inter 18pt" panose="020B0604020202020204" charset="0"/>
              </a:rPr>
              <a:t>reactivating and expanding the current ASTP with programming that prioritizes neighbourhood walkability. This should include:</a:t>
            </a:r>
          </a:p>
        </p:txBody>
      </p:sp>
      <p:sp>
        <p:nvSpPr>
          <p:cNvPr id="16" name="TextBox 15">
            <a:extLst>
              <a:ext uri="{FF2B5EF4-FFF2-40B4-BE49-F238E27FC236}">
                <a16:creationId xmlns:a16="http://schemas.microsoft.com/office/drawing/2014/main" id="{0C1E5008-6DD2-D2C3-2639-2BFA8D6F310A}"/>
              </a:ext>
            </a:extLst>
          </p:cNvPr>
          <p:cNvSpPr txBox="1"/>
          <p:nvPr/>
        </p:nvSpPr>
        <p:spPr>
          <a:xfrm>
            <a:off x="4379485" y="2401181"/>
            <a:ext cx="3921145" cy="2397388"/>
          </a:xfrm>
          <a:prstGeom prst="rect">
            <a:avLst/>
          </a:prstGeom>
          <a:noFill/>
        </p:spPr>
        <p:txBody>
          <a:bodyPr wrap="square">
            <a:spAutoFit/>
          </a:bodyPr>
          <a:lstStyle/>
          <a:p>
            <a:pPr>
              <a:lnSpc>
                <a:spcPct val="120000"/>
              </a:lnSpc>
            </a:pPr>
            <a:r>
              <a:rPr lang="en-CA" sz="1400" b="1">
                <a:solidFill>
                  <a:srgbClr val="000000"/>
                </a:solidFill>
                <a:latin typeface="Inter 18pt" panose="020B0604020202020204" charset="0"/>
                <a:ea typeface="Inter 18pt" panose="020B0604020202020204" charset="0"/>
              </a:rPr>
              <a:t>School Streets</a:t>
            </a:r>
            <a:r>
              <a:rPr lang="en-CA" sz="1400">
                <a:solidFill>
                  <a:srgbClr val="000000"/>
                </a:solidFill>
                <a:latin typeface="Inter 18pt" panose="020B0604020202020204" charset="0"/>
                <a:ea typeface="Inter 18pt" panose="020B0604020202020204" charset="0"/>
              </a:rPr>
              <a:t>: a pilot project that closes street to encourage safer streets around schools:</a:t>
            </a:r>
          </a:p>
          <a:p>
            <a:pPr marL="285750" indent="-285750">
              <a:lnSpc>
                <a:spcPct val="120000"/>
              </a:lnSpc>
              <a:buFont typeface="Arial" panose="020B0604020202020204" pitchFamily="34" charset="0"/>
              <a:buChar char="•"/>
            </a:pPr>
            <a:r>
              <a:rPr lang="en-CA" sz="1400">
                <a:solidFill>
                  <a:srgbClr val="000000"/>
                </a:solidFill>
                <a:latin typeface="Inter 18pt" panose="020B0604020202020204" charset="0"/>
                <a:ea typeface="Inter 18pt" panose="020B0604020202020204" charset="0"/>
              </a:rPr>
              <a:t>Permit street closures in front of schools</a:t>
            </a:r>
          </a:p>
          <a:p>
            <a:pPr marL="285750" indent="-285750">
              <a:lnSpc>
                <a:spcPct val="120000"/>
              </a:lnSpc>
              <a:buFont typeface="Arial" panose="020B0604020202020204" pitchFamily="34" charset="0"/>
              <a:buChar char="•"/>
            </a:pPr>
            <a:r>
              <a:rPr lang="en-CA" sz="1400">
                <a:solidFill>
                  <a:srgbClr val="000000"/>
                </a:solidFill>
                <a:latin typeface="Inter 18pt" panose="020B0604020202020204" charset="0"/>
                <a:ea typeface="Inter 18pt" panose="020B0604020202020204" charset="0"/>
              </a:rPr>
              <a:t>Pilot school streets with temporary materials: signs, traffic barrels, parked vehicles, etc.</a:t>
            </a:r>
          </a:p>
          <a:p>
            <a:pPr marL="285750" indent="-285750">
              <a:lnSpc>
                <a:spcPct val="120000"/>
              </a:lnSpc>
              <a:buFont typeface="Arial" panose="020B0604020202020204" pitchFamily="34" charset="0"/>
              <a:buChar char="•"/>
            </a:pPr>
            <a:r>
              <a:rPr lang="en-CA" sz="1400">
                <a:solidFill>
                  <a:srgbClr val="000000"/>
                </a:solidFill>
                <a:latin typeface="Inter 18pt" panose="020B0604020202020204" charset="0"/>
                <a:ea typeface="Inter 18pt" panose="020B0604020202020204" charset="0"/>
              </a:rPr>
              <a:t>Start small and scale up – initial pilot one or two days a week.</a:t>
            </a:r>
            <a:endParaRPr lang="en-CA" sz="1600">
              <a:solidFill>
                <a:srgbClr val="000000"/>
              </a:solidFill>
              <a:latin typeface="Inter 18pt" panose="020B0604020202020204" charset="0"/>
              <a:ea typeface="Inter 18pt" panose="020B0604020202020204" charset="0"/>
            </a:endParaRPr>
          </a:p>
        </p:txBody>
      </p:sp>
      <p:sp>
        <p:nvSpPr>
          <p:cNvPr id="19" name="Rectangle 18">
            <a:extLst>
              <a:ext uri="{FF2B5EF4-FFF2-40B4-BE49-F238E27FC236}">
                <a16:creationId xmlns:a16="http://schemas.microsoft.com/office/drawing/2014/main" id="{81381C7B-61FC-3703-A4B7-20FCEE023D0F}"/>
              </a:ext>
              <a:ext uri="{C183D7F6-B498-43B3-948B-1728B52AA6E4}">
                <adec:decorative xmlns:adec="http://schemas.microsoft.com/office/drawing/2017/decorative" val="1"/>
              </a:ext>
            </a:extLst>
          </p:cNvPr>
          <p:cNvSpPr/>
          <p:nvPr/>
        </p:nvSpPr>
        <p:spPr>
          <a:xfrm>
            <a:off x="4440342" y="4765169"/>
            <a:ext cx="4035901" cy="389200"/>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noProof="0">
                <a:latin typeface="Inter 18pt" panose="020B0604020202020204" charset="0"/>
                <a:ea typeface="Inter 18pt" panose="020B0604020202020204" charset="0"/>
              </a:rPr>
              <a:t>School Streets (Source: Ontario School Streets Pilot Summary Report)</a:t>
            </a:r>
          </a:p>
        </p:txBody>
      </p:sp>
      <p:pic>
        <p:nvPicPr>
          <p:cNvPr id="18" name="Picture 17">
            <a:extLst>
              <a:ext uri="{FF2B5EF4-FFF2-40B4-BE49-F238E27FC236}">
                <a16:creationId xmlns:a16="http://schemas.microsoft.com/office/drawing/2014/main" id="{DBAD5647-35B4-38E4-3AB1-AD4C7CD03612}"/>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440342" y="5145763"/>
            <a:ext cx="2183741" cy="1531484"/>
          </a:xfrm>
          <a:prstGeom prst="rect">
            <a:avLst/>
          </a:prstGeom>
        </p:spPr>
      </p:pic>
      <p:sp>
        <p:nvSpPr>
          <p:cNvPr id="7" name="TextBox 6">
            <a:extLst>
              <a:ext uri="{FF2B5EF4-FFF2-40B4-BE49-F238E27FC236}">
                <a16:creationId xmlns:a16="http://schemas.microsoft.com/office/drawing/2014/main" id="{7FF4BCE3-0467-67AA-997F-87D571EB43BF}"/>
              </a:ext>
            </a:extLst>
          </p:cNvPr>
          <p:cNvSpPr txBox="1"/>
          <p:nvPr/>
        </p:nvSpPr>
        <p:spPr>
          <a:xfrm>
            <a:off x="8592769" y="2402644"/>
            <a:ext cx="2732956" cy="1104726"/>
          </a:xfrm>
          <a:prstGeom prst="rect">
            <a:avLst/>
          </a:prstGeom>
          <a:noFill/>
        </p:spPr>
        <p:txBody>
          <a:bodyPr wrap="square">
            <a:spAutoFit/>
          </a:bodyPr>
          <a:lstStyle/>
          <a:p>
            <a:pPr>
              <a:lnSpc>
                <a:spcPct val="120000"/>
              </a:lnSpc>
            </a:pPr>
            <a:r>
              <a:rPr lang="en-CA" sz="1400" b="1">
                <a:solidFill>
                  <a:srgbClr val="000000"/>
                </a:solidFill>
                <a:latin typeface="Inter 18pt" panose="020B0604020202020204" charset="0"/>
                <a:ea typeface="Inter 18pt" panose="020B0604020202020204" charset="0"/>
              </a:rPr>
              <a:t>Campaigns </a:t>
            </a:r>
            <a:r>
              <a:rPr lang="en-CA" sz="1400">
                <a:solidFill>
                  <a:srgbClr val="000000"/>
                </a:solidFill>
                <a:latin typeface="Inter 18pt" panose="020B0604020202020204" charset="0"/>
                <a:ea typeface="Inter 18pt" panose="020B0604020202020204" charset="0"/>
              </a:rPr>
              <a:t>(</a:t>
            </a:r>
            <a:r>
              <a:rPr lang="en-CA" sz="1400" err="1">
                <a:solidFill>
                  <a:srgbClr val="000000"/>
                </a:solidFill>
                <a:latin typeface="Inter 18pt" panose="020B0604020202020204" charset="0"/>
                <a:ea typeface="Inter 18pt" panose="020B0604020202020204" charset="0"/>
              </a:rPr>
              <a:t>IWalk</a:t>
            </a:r>
            <a:r>
              <a:rPr lang="en-CA" sz="1400">
                <a:solidFill>
                  <a:srgbClr val="000000"/>
                </a:solidFill>
                <a:latin typeface="Inter 18pt" panose="020B0604020202020204" charset="0"/>
                <a:ea typeface="Inter 18pt" panose="020B0604020202020204" charset="0"/>
              </a:rPr>
              <a:t>, Winter Walk Day, Spring into Spring) and events (Bike Week and Month)</a:t>
            </a:r>
          </a:p>
        </p:txBody>
      </p:sp>
      <p:pic>
        <p:nvPicPr>
          <p:cNvPr id="20" name="Picture 19">
            <a:extLst>
              <a:ext uri="{FF2B5EF4-FFF2-40B4-BE49-F238E27FC236}">
                <a16:creationId xmlns:a16="http://schemas.microsoft.com/office/drawing/2014/main" id="{45371913-38DE-D2CD-A9F5-7E7EDD6B1E71}"/>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53127" y="3654580"/>
            <a:ext cx="2709556" cy="1418915"/>
          </a:xfrm>
          <a:prstGeom prst="rect">
            <a:avLst/>
          </a:prstGeom>
          <a:noFill/>
          <a:ln>
            <a:noFill/>
          </a:ln>
        </p:spPr>
      </p:pic>
      <p:sp>
        <p:nvSpPr>
          <p:cNvPr id="21" name="Rectangle 20">
            <a:extLst>
              <a:ext uri="{FF2B5EF4-FFF2-40B4-BE49-F238E27FC236}">
                <a16:creationId xmlns:a16="http://schemas.microsoft.com/office/drawing/2014/main" id="{A8F1ADFA-3495-5535-1C62-0C4BF55D13F7}"/>
              </a:ext>
              <a:ext uri="{C183D7F6-B498-43B3-948B-1728B52AA6E4}">
                <adec:decorative xmlns:adec="http://schemas.microsoft.com/office/drawing/2017/decorative" val="1"/>
              </a:ext>
            </a:extLst>
          </p:cNvPr>
          <p:cNvSpPr/>
          <p:nvPr/>
        </p:nvSpPr>
        <p:spPr>
          <a:xfrm>
            <a:off x="8653127" y="4798569"/>
            <a:ext cx="2709556" cy="596454"/>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200" noProof="0">
                <a:latin typeface="Inter 18pt" panose="020B0604020202020204" charset="0"/>
                <a:ea typeface="Inter 18pt" panose="020B0604020202020204" charset="0"/>
              </a:rPr>
              <a:t>Winter Walk Day campaign ad (Source: Ontario Active School Travel, 2025).</a:t>
            </a:r>
          </a:p>
        </p:txBody>
      </p:sp>
      <p:sp>
        <p:nvSpPr>
          <p:cNvPr id="22" name="Oval 21">
            <a:extLst>
              <a:ext uri="{FF2B5EF4-FFF2-40B4-BE49-F238E27FC236}">
                <a16:creationId xmlns:a16="http://schemas.microsoft.com/office/drawing/2014/main" id="{BE4F34DC-A44E-4AB5-5B2A-4177A42F0AD2}"/>
              </a:ext>
              <a:ext uri="{C183D7F6-B498-43B3-948B-1728B52AA6E4}">
                <adec:decorative xmlns:adec="http://schemas.microsoft.com/office/drawing/2017/decorative" val="1"/>
              </a:ext>
            </a:extLst>
          </p:cNvPr>
          <p:cNvSpPr/>
          <p:nvPr/>
        </p:nvSpPr>
        <p:spPr>
          <a:xfrm>
            <a:off x="4190163" y="2489095"/>
            <a:ext cx="189322" cy="189322"/>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FB048F44-5C2D-9AB8-9503-54E8C8F950E7}"/>
              </a:ext>
              <a:ext uri="{C183D7F6-B498-43B3-948B-1728B52AA6E4}">
                <adec:decorative xmlns:adec="http://schemas.microsoft.com/office/drawing/2017/decorative" val="1"/>
              </a:ext>
            </a:extLst>
          </p:cNvPr>
          <p:cNvSpPr/>
          <p:nvPr/>
        </p:nvSpPr>
        <p:spPr>
          <a:xfrm>
            <a:off x="8415387" y="2489095"/>
            <a:ext cx="189322" cy="189322"/>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EBFAF3A2-1B3E-46EF-948C-B1636475D3DF}"/>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40</a:t>
            </a:fld>
            <a:endParaRPr lang="en-US" sz="1400" spc="100">
              <a:solidFill>
                <a:schemeClr val="bg1"/>
              </a:solidFill>
              <a:latin typeface="Inter 18pt SemiBold" panose="02000503000000020004" pitchFamily="2" charset="0"/>
              <a:ea typeface="Inter 18pt SemiBold" panose="02000503000000020004" pitchFamily="2" charset="0"/>
            </a:endParaRPr>
          </a:p>
        </p:txBody>
      </p:sp>
      <p:sp>
        <p:nvSpPr>
          <p:cNvPr id="3" name="TextBox 2">
            <a:extLst>
              <a:ext uri="{FF2B5EF4-FFF2-40B4-BE49-F238E27FC236}">
                <a16:creationId xmlns:a16="http://schemas.microsoft.com/office/drawing/2014/main" id="{CC7898B5-D4AD-19EF-5A41-2878BF43D04D}"/>
              </a:ext>
            </a:extLst>
          </p:cNvPr>
          <p:cNvSpPr txBox="1"/>
          <p:nvPr/>
        </p:nvSpPr>
        <p:spPr>
          <a:xfrm>
            <a:off x="7249977" y="1507028"/>
            <a:ext cx="4317245" cy="369332"/>
          </a:xfrm>
          <a:prstGeom prst="rect">
            <a:avLst/>
          </a:prstGeom>
          <a:solidFill>
            <a:srgbClr val="00CBF9">
              <a:alpha val="20000"/>
            </a:srgbClr>
          </a:solidFill>
          <a:ln>
            <a:solidFill>
              <a:srgbClr val="00CBF9">
                <a:alpha val="20000"/>
              </a:srgbClr>
            </a:solidFill>
          </a:ln>
        </p:spPr>
        <p:txBody>
          <a:bodyPr wrap="square" rtlCol="0">
            <a:spAutoFit/>
          </a:bodyPr>
          <a:lstStyle/>
          <a:p>
            <a:pPr algn="ctr"/>
            <a:r>
              <a:rPr lang="en-CA" b="1">
                <a:solidFill>
                  <a:srgbClr val="03045E"/>
                </a:solidFill>
              </a:rPr>
              <a:t>WWH: </a:t>
            </a:r>
            <a:r>
              <a:rPr lang="en-CA"/>
              <a:t>Support AST Programming</a:t>
            </a:r>
          </a:p>
        </p:txBody>
      </p:sp>
    </p:spTree>
    <p:extLst>
      <p:ext uri="{BB962C8B-B14F-4D97-AF65-F5344CB8AC3E}">
        <p14:creationId xmlns:p14="http://schemas.microsoft.com/office/powerpoint/2010/main" val="1356814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F22A1-DEFB-21CC-6D73-CDE2AA5A281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0EBE5E6-44A7-2A29-A07A-5B280A9BF188}"/>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1C843B61-D2B8-5241-D6AD-8CD289F7E474}"/>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F573E520-3E44-9BCB-CDD3-695E260F297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D17EF448-AA4B-EB43-9B66-82226161374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FF7CD7A7-494F-4433-EB27-BA67036CB653}"/>
              </a:ext>
            </a:extLst>
          </p:cNvPr>
          <p:cNvSpPr txBox="1">
            <a:spLocks noGrp="1"/>
          </p:cNvSpPr>
          <p:nvPr>
            <p:ph type="title" idx="4294967295"/>
          </p:nvPr>
        </p:nvSpPr>
        <p:spPr>
          <a:xfrm>
            <a:off x="726140" y="1323963"/>
            <a:ext cx="652383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Education Initiatives</a:t>
            </a:r>
          </a:p>
        </p:txBody>
      </p:sp>
      <p:sp>
        <p:nvSpPr>
          <p:cNvPr id="5" name="TextBox 4">
            <a:extLst>
              <a:ext uri="{FF2B5EF4-FFF2-40B4-BE49-F238E27FC236}">
                <a16:creationId xmlns:a16="http://schemas.microsoft.com/office/drawing/2014/main" id="{A8EECD31-9225-47B4-F645-47C1C73B5202}"/>
              </a:ext>
            </a:extLst>
          </p:cNvPr>
          <p:cNvSpPr txBox="1"/>
          <p:nvPr/>
        </p:nvSpPr>
        <p:spPr>
          <a:xfrm>
            <a:off x="653603" y="2422740"/>
            <a:ext cx="6839644" cy="873117"/>
          </a:xfrm>
          <a:prstGeom prst="rect">
            <a:avLst/>
          </a:prstGeom>
        </p:spPr>
        <p:txBody>
          <a:bodyPr vert="horz" wrap="square" lIns="91440" tIns="45720" rIns="91440" bIns="45720" rtlCol="0" anchor="t">
            <a:noAutofit/>
          </a:bodyPr>
          <a:lstStyle/>
          <a:p>
            <a:pPr>
              <a:lnSpc>
                <a:spcPct val="120000"/>
              </a:lnSpc>
            </a:pPr>
            <a:r>
              <a:rPr lang="en-CA" sz="1600" b="1">
                <a:solidFill>
                  <a:srgbClr val="003F8E"/>
                </a:solidFill>
                <a:latin typeface="Inter 18pt" panose="020B0604020202020204" charset="0"/>
                <a:ea typeface="Inter 18pt" panose="020B0604020202020204" charset="0"/>
              </a:rPr>
              <a:t>Recommend </a:t>
            </a:r>
            <a:r>
              <a:rPr lang="en-CA" sz="1600">
                <a:solidFill>
                  <a:srgbClr val="000000"/>
                </a:solidFill>
                <a:latin typeface="Inter 18pt" panose="020B0604020202020204" charset="0"/>
                <a:ea typeface="Inter 18pt" panose="020B0604020202020204" charset="0"/>
              </a:rPr>
              <a:t>providing space at City facilities and events for enabling cycling. Support local organizations to implement these initiatives.</a:t>
            </a:r>
          </a:p>
        </p:txBody>
      </p:sp>
      <p:sp>
        <p:nvSpPr>
          <p:cNvPr id="7" name="TextBox 6">
            <a:extLst>
              <a:ext uri="{FF2B5EF4-FFF2-40B4-BE49-F238E27FC236}">
                <a16:creationId xmlns:a16="http://schemas.microsoft.com/office/drawing/2014/main" id="{762B8198-27C9-3027-47E1-C7920FB4D433}"/>
              </a:ext>
            </a:extLst>
          </p:cNvPr>
          <p:cNvSpPr txBox="1"/>
          <p:nvPr/>
        </p:nvSpPr>
        <p:spPr>
          <a:xfrm>
            <a:off x="653602" y="3317415"/>
            <a:ext cx="6596375" cy="658514"/>
          </a:xfrm>
          <a:prstGeom prst="rect">
            <a:avLst/>
          </a:prstGeom>
          <a:noFill/>
        </p:spPr>
        <p:txBody>
          <a:bodyPr wrap="square">
            <a:spAutoFit/>
          </a:bodyPr>
          <a:lstStyle/>
          <a:p>
            <a:pPr>
              <a:lnSpc>
                <a:spcPct val="120000"/>
              </a:lnSpc>
            </a:pPr>
            <a:r>
              <a:rPr lang="en-CA" sz="1600" b="1" noProof="0">
                <a:solidFill>
                  <a:srgbClr val="000000"/>
                </a:solidFill>
                <a:latin typeface="Inter 18pt" panose="020B0604020202020204" charset="0"/>
                <a:ea typeface="Inter 18pt" panose="020B0604020202020204" charset="0"/>
              </a:rPr>
              <a:t>Community Bike Hubs: </a:t>
            </a:r>
            <a:r>
              <a:rPr lang="en-CA" sz="1600" noProof="0">
                <a:solidFill>
                  <a:srgbClr val="000000"/>
                </a:solidFill>
                <a:latin typeface="Inter 18pt" panose="020B0604020202020204" charset="0"/>
                <a:ea typeface="Inter 18pt" panose="020B0604020202020204" charset="0"/>
              </a:rPr>
              <a:t>break down barriers for people both beginning and wanting to continue to cycle by offering:</a:t>
            </a:r>
          </a:p>
        </p:txBody>
      </p:sp>
      <p:sp>
        <p:nvSpPr>
          <p:cNvPr id="16" name="TextBox 15">
            <a:extLst>
              <a:ext uri="{FF2B5EF4-FFF2-40B4-BE49-F238E27FC236}">
                <a16:creationId xmlns:a16="http://schemas.microsoft.com/office/drawing/2014/main" id="{B96AFC0D-0924-9BB2-2A83-F4A3E8277BEB}"/>
              </a:ext>
            </a:extLst>
          </p:cNvPr>
          <p:cNvSpPr txBox="1"/>
          <p:nvPr/>
        </p:nvSpPr>
        <p:spPr>
          <a:xfrm>
            <a:off x="653602" y="4271120"/>
            <a:ext cx="3496367" cy="2431307"/>
          </a:xfrm>
          <a:prstGeom prst="rect">
            <a:avLst/>
          </a:prstGeom>
          <a:noFill/>
        </p:spPr>
        <p:txBody>
          <a:bodyPr wrap="square">
            <a:spAutoFit/>
          </a:bodyPr>
          <a:lstStyle/>
          <a:p>
            <a:pPr>
              <a:lnSpc>
                <a:spcPct val="120000"/>
              </a:lnSpc>
            </a:pPr>
            <a:r>
              <a:rPr lang="en-CA" sz="1600" u="sng" noProof="0">
                <a:solidFill>
                  <a:srgbClr val="000000"/>
                </a:solidFill>
                <a:latin typeface="Inter 18pt" panose="020B0604020202020204" charset="0"/>
                <a:ea typeface="Inter 18pt" panose="020B0604020202020204" charset="0"/>
              </a:rPr>
              <a:t>Services</a:t>
            </a:r>
            <a:r>
              <a:rPr lang="en-CA" sz="1600" noProof="0">
                <a:solidFill>
                  <a:srgbClr val="000000"/>
                </a:solidFill>
                <a:latin typeface="Inter 18pt" panose="020B0604020202020204" charset="0"/>
                <a:ea typeface="Inter 18pt" panose="020B0604020202020204" charset="0"/>
              </a:rPr>
              <a:t>: can include bike repairs (do-it-yourself and supported), rentals, secure bike parking and education (learn to ride, winter cycling tips etc.). All programming is mean to be offered for free or at a low cost.</a:t>
            </a:r>
          </a:p>
          <a:p>
            <a:pPr>
              <a:lnSpc>
                <a:spcPct val="120000"/>
              </a:lnSpc>
            </a:pPr>
            <a:endParaRPr lang="en-CA" sz="1600" noProof="0">
              <a:solidFill>
                <a:srgbClr val="000000"/>
              </a:solidFill>
              <a:latin typeface="Inter 18pt" panose="020B0604020202020204" charset="0"/>
              <a:ea typeface="Inter 18pt" panose="020B0604020202020204" charset="0"/>
            </a:endParaRPr>
          </a:p>
        </p:txBody>
      </p:sp>
      <p:sp>
        <p:nvSpPr>
          <p:cNvPr id="18" name="TextBox 17">
            <a:extLst>
              <a:ext uri="{FF2B5EF4-FFF2-40B4-BE49-F238E27FC236}">
                <a16:creationId xmlns:a16="http://schemas.microsoft.com/office/drawing/2014/main" id="{3DB09559-7353-7B5F-B216-9794E96D7D59}"/>
              </a:ext>
            </a:extLst>
          </p:cNvPr>
          <p:cNvSpPr txBox="1"/>
          <p:nvPr/>
        </p:nvSpPr>
        <p:spPr>
          <a:xfrm>
            <a:off x="4469258" y="4271120"/>
            <a:ext cx="2704698" cy="1840376"/>
          </a:xfrm>
          <a:prstGeom prst="rect">
            <a:avLst/>
          </a:prstGeom>
          <a:noFill/>
        </p:spPr>
        <p:txBody>
          <a:bodyPr wrap="square">
            <a:spAutoFit/>
          </a:bodyPr>
          <a:lstStyle/>
          <a:p>
            <a:pPr>
              <a:lnSpc>
                <a:spcPct val="120000"/>
              </a:lnSpc>
            </a:pPr>
            <a:r>
              <a:rPr lang="en-CA" sz="1600" u="sng" noProof="0">
                <a:solidFill>
                  <a:srgbClr val="000000"/>
                </a:solidFill>
                <a:latin typeface="Inter 18pt" panose="020B0604020202020204" charset="0"/>
                <a:ea typeface="Inter 18pt" panose="020B0604020202020204" charset="0"/>
              </a:rPr>
              <a:t>Space: </a:t>
            </a:r>
            <a:r>
              <a:rPr lang="en-CA" sz="1600" noProof="0">
                <a:solidFill>
                  <a:srgbClr val="000000"/>
                </a:solidFill>
                <a:latin typeface="Inter 18pt" panose="020B0604020202020204" charset="0"/>
                <a:ea typeface="Inter 18pt" panose="020B0604020202020204" charset="0"/>
              </a:rPr>
              <a:t>for local cycling clubs and advocacy groups to meet, plan and discuss events, store gear and collaborate with other like-minded groups.</a:t>
            </a:r>
          </a:p>
        </p:txBody>
      </p:sp>
      <p:pic>
        <p:nvPicPr>
          <p:cNvPr id="20" name="Picture 19">
            <a:extLst>
              <a:ext uri="{FF2B5EF4-FFF2-40B4-BE49-F238E27FC236}">
                <a16:creationId xmlns:a16="http://schemas.microsoft.com/office/drawing/2014/main" id="{B18F0839-8578-E3D5-3C10-B1216B79E0F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493247" y="787976"/>
            <a:ext cx="3760291" cy="4772677"/>
          </a:xfrm>
          <a:prstGeom prst="rect">
            <a:avLst/>
          </a:prstGeom>
          <a:ln>
            <a:solidFill>
              <a:schemeClr val="accent1"/>
            </a:solidFill>
          </a:ln>
        </p:spPr>
      </p:pic>
      <p:sp>
        <p:nvSpPr>
          <p:cNvPr id="19" name="Rectangle 18">
            <a:extLst>
              <a:ext uri="{FF2B5EF4-FFF2-40B4-BE49-F238E27FC236}">
                <a16:creationId xmlns:a16="http://schemas.microsoft.com/office/drawing/2014/main" id="{355D85CA-2AF5-8915-A46A-925E16E5BD7B}"/>
              </a:ext>
            </a:extLst>
          </p:cNvPr>
          <p:cNvSpPr/>
          <p:nvPr/>
        </p:nvSpPr>
        <p:spPr>
          <a:xfrm>
            <a:off x="7493246" y="5515864"/>
            <a:ext cx="3760291" cy="1017101"/>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300" noProof="0">
                <a:latin typeface="Inter 18pt" panose="020B0604020202020204" charset="0"/>
                <a:ea typeface="Inter 18pt" panose="020B0604020202020204" charset="0"/>
              </a:rPr>
              <a:t>Graphic excerpt from TCAT’s report on “Harnessing the power of community bike hubs” in the GTHA (Source: Toronto Centre for Active Transportation, 2023)</a:t>
            </a:r>
          </a:p>
        </p:txBody>
      </p:sp>
      <p:sp>
        <p:nvSpPr>
          <p:cNvPr id="2" name="TextBox 1">
            <a:extLst>
              <a:ext uri="{FF2B5EF4-FFF2-40B4-BE49-F238E27FC236}">
                <a16:creationId xmlns:a16="http://schemas.microsoft.com/office/drawing/2014/main" id="{22070C31-3C7C-B9F5-ACDB-48C50EFB9EE1}"/>
              </a:ext>
              <a:ext uri="{C183D7F6-B498-43B3-948B-1728B52AA6E4}">
                <adec:decorative xmlns:adec="http://schemas.microsoft.com/office/drawing/2017/decorative" val="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41</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743081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C457C-2985-C219-46A2-4BC828B83CF1}"/>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9C927A2B-2D95-F5E3-1EC4-2575FD5F5FFE}"/>
              </a:ext>
              <a:ext uri="{C183D7F6-B498-43B3-948B-1728B52AA6E4}">
                <adec:decorative xmlns:adec="http://schemas.microsoft.com/office/drawing/2017/decorative" val="1"/>
              </a:ext>
            </a:extLst>
          </p:cNvPr>
          <p:cNvPicPr/>
          <p:nvPr/>
        </p:nvPicPr>
        <p:blipFill>
          <a:blip r:embed="rId3"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A2A04452-D5A5-610F-9057-C45F0AB347C0}"/>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A9394E6-F54F-4648-FA19-D3BDA2F071E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A9D9209B-39AF-945D-181A-422472836CFE}"/>
              </a:ext>
            </a:extLst>
          </p:cNvPr>
          <p:cNvSpPr txBox="1">
            <a:spLocks noGrp="1"/>
          </p:cNvSpPr>
          <p:nvPr>
            <p:ph type="title" idx="4294967295"/>
          </p:nvPr>
        </p:nvSpPr>
        <p:spPr>
          <a:xfrm>
            <a:off x="726140" y="4598893"/>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Monitoring and Reporting</a:t>
            </a:r>
          </a:p>
        </p:txBody>
      </p:sp>
      <p:cxnSp>
        <p:nvCxnSpPr>
          <p:cNvPr id="8" name="Straight Connector 7">
            <a:extLst>
              <a:ext uri="{FF2B5EF4-FFF2-40B4-BE49-F238E27FC236}">
                <a16:creationId xmlns:a16="http://schemas.microsoft.com/office/drawing/2014/main" id="{A7F7EB61-A39E-A9B8-1AFD-A454BFFF1F6E}"/>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5FB0BB02-2FD8-7FAA-70CB-034AFFEB690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9D93FE7A-624D-81F2-50BC-91DE1AE1E825}"/>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42</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1479639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C4A49-1623-1CD9-2780-EB594FA58EE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DDE245A-47DF-CBD8-19BC-42F3FB3E18BA}"/>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8DA845D5-FB26-8C81-A035-9B1FA567D3DB}"/>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5F45D22D-40FE-F85F-3ABE-85F82DE9AE3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723328E9-195E-887F-B093-38360CCB9C3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C526319F-D5DA-2A8F-FC03-39561464FDA0}"/>
              </a:ext>
            </a:extLst>
          </p:cNvPr>
          <p:cNvSpPr txBox="1">
            <a:spLocks noGrp="1"/>
          </p:cNvSpPr>
          <p:nvPr>
            <p:ph type="title" idx="4294967295"/>
          </p:nvPr>
        </p:nvSpPr>
        <p:spPr>
          <a:xfrm>
            <a:off x="726140" y="1323963"/>
            <a:ext cx="4198285"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Monitoring Metric and Reporting</a:t>
            </a:r>
          </a:p>
        </p:txBody>
      </p:sp>
      <p:sp>
        <p:nvSpPr>
          <p:cNvPr id="5" name="TextBox 4">
            <a:extLst>
              <a:ext uri="{FF2B5EF4-FFF2-40B4-BE49-F238E27FC236}">
                <a16:creationId xmlns:a16="http://schemas.microsoft.com/office/drawing/2014/main" id="{CC44A11E-705C-D469-3F39-A19D595FCC8B}"/>
              </a:ext>
            </a:extLst>
          </p:cNvPr>
          <p:cNvSpPr txBox="1"/>
          <p:nvPr/>
        </p:nvSpPr>
        <p:spPr>
          <a:xfrm>
            <a:off x="653604" y="2422740"/>
            <a:ext cx="4665082" cy="873117"/>
          </a:xfrm>
          <a:prstGeom prst="rect">
            <a:avLst/>
          </a:prstGeom>
        </p:spPr>
        <p:txBody>
          <a:bodyPr vert="horz" wrap="square" lIns="91440" tIns="45720" rIns="91440" bIns="45720" rtlCol="0" anchor="t">
            <a:noAutofit/>
          </a:bodyPr>
          <a:lstStyle/>
          <a:p>
            <a:pPr>
              <a:lnSpc>
                <a:spcPct val="120000"/>
              </a:lnSpc>
            </a:pPr>
            <a:r>
              <a:rPr lang="en-CA" sz="1400">
                <a:latin typeface="Inter 18pt" panose="020B0604020202020204" charset="0"/>
                <a:ea typeface="Inter 18pt" panose="020B0604020202020204" charset="0"/>
              </a:rPr>
              <a:t>Establishing monitoring, evaluation and reporting programs is crucial for assessing the long-term success of an TATMP and ultimately determines if facilities and programs are achieving their intended goals or not. </a:t>
            </a:r>
          </a:p>
          <a:p>
            <a:pPr>
              <a:lnSpc>
                <a:spcPct val="120000"/>
              </a:lnSpc>
            </a:pPr>
            <a:endParaRPr lang="en-CA" sz="1400">
              <a:solidFill>
                <a:srgbClr val="000000"/>
              </a:solidFill>
              <a:latin typeface="Inter 18pt" panose="020B0604020202020204" charset="0"/>
              <a:ea typeface="Inter 18pt" panose="020B0604020202020204" charset="0"/>
            </a:endParaRPr>
          </a:p>
        </p:txBody>
      </p:sp>
      <p:sp>
        <p:nvSpPr>
          <p:cNvPr id="16" name="TextBox 15">
            <a:extLst>
              <a:ext uri="{FF2B5EF4-FFF2-40B4-BE49-F238E27FC236}">
                <a16:creationId xmlns:a16="http://schemas.microsoft.com/office/drawing/2014/main" id="{7CBEF648-1046-8784-B66C-83B1AF6AFF89}"/>
              </a:ext>
            </a:extLst>
          </p:cNvPr>
          <p:cNvSpPr txBox="1"/>
          <p:nvPr/>
        </p:nvSpPr>
        <p:spPr>
          <a:xfrm>
            <a:off x="694443" y="3930128"/>
            <a:ext cx="2476268" cy="2914452"/>
          </a:xfrm>
          <a:prstGeom prst="rect">
            <a:avLst/>
          </a:prstGeom>
          <a:noFill/>
        </p:spPr>
        <p:txBody>
          <a:bodyPr wrap="square">
            <a:spAutoFit/>
          </a:bodyPr>
          <a:lstStyle/>
          <a:p>
            <a:pPr>
              <a:lnSpc>
                <a:spcPct val="120000"/>
              </a:lnSpc>
            </a:pPr>
            <a:r>
              <a:rPr lang="en-CA" sz="1400" b="1" noProof="0">
                <a:solidFill>
                  <a:srgbClr val="003F8E"/>
                </a:solidFill>
                <a:latin typeface="Inter 18pt" panose="020B0604020202020204" charset="0"/>
                <a:ea typeface="Inter 18pt" panose="020B0604020202020204" charset="0"/>
              </a:rPr>
              <a:t>Recommended</a:t>
            </a:r>
            <a:r>
              <a:rPr lang="en-CA" sz="1400" noProof="0">
                <a:solidFill>
                  <a:srgbClr val="000000"/>
                </a:solidFill>
                <a:latin typeface="Inter 18pt" panose="020B0604020202020204" charset="0"/>
                <a:ea typeface="Inter 18pt" panose="020B0604020202020204" charset="0"/>
              </a:rPr>
              <a:t> </a:t>
            </a:r>
            <a:r>
              <a:rPr lang="en-CA" sz="1400" noProof="0">
                <a:solidFill>
                  <a:srgbClr val="003F8E"/>
                </a:solidFill>
                <a:latin typeface="Inter 18pt" panose="020B0604020202020204" charset="0"/>
                <a:ea typeface="Inter 18pt" panose="020B0604020202020204" charset="0"/>
              </a:rPr>
              <a:t>Key performance indicators (KPIs): </a:t>
            </a:r>
            <a:r>
              <a:rPr lang="en-CA" sz="1400" noProof="0">
                <a:solidFill>
                  <a:srgbClr val="000000"/>
                </a:solidFill>
                <a:latin typeface="Inter 18pt" panose="020B0604020202020204" charset="0"/>
                <a:ea typeface="Inter 18pt" panose="020B0604020202020204" charset="0"/>
              </a:rPr>
              <a:t>measure usage levels, safety outcomes, and user satisfaction. Regular monitoring helps establish a baseline and identify trends across the active transportation network.</a:t>
            </a:r>
          </a:p>
          <a:p>
            <a:pPr>
              <a:lnSpc>
                <a:spcPct val="120000"/>
              </a:lnSpc>
            </a:pPr>
            <a:endParaRPr lang="en-CA" sz="1400" noProof="0">
              <a:solidFill>
                <a:srgbClr val="000000"/>
              </a:solidFill>
              <a:latin typeface="Inter 18pt" panose="020B0604020202020204" charset="0"/>
              <a:ea typeface="Inter 18pt" panose="020B0604020202020204" charset="0"/>
            </a:endParaRPr>
          </a:p>
        </p:txBody>
      </p:sp>
      <p:sp>
        <p:nvSpPr>
          <p:cNvPr id="18" name="TextBox 17">
            <a:extLst>
              <a:ext uri="{FF2B5EF4-FFF2-40B4-BE49-F238E27FC236}">
                <a16:creationId xmlns:a16="http://schemas.microsoft.com/office/drawing/2014/main" id="{33A22A22-B15B-43AE-1CC4-A71FD86BF988}"/>
              </a:ext>
            </a:extLst>
          </p:cNvPr>
          <p:cNvSpPr txBox="1"/>
          <p:nvPr/>
        </p:nvSpPr>
        <p:spPr>
          <a:xfrm>
            <a:off x="3075025" y="3930128"/>
            <a:ext cx="2220699" cy="2397388"/>
          </a:xfrm>
          <a:prstGeom prst="rect">
            <a:avLst/>
          </a:prstGeom>
          <a:noFill/>
        </p:spPr>
        <p:txBody>
          <a:bodyPr wrap="square">
            <a:spAutoFit/>
          </a:bodyPr>
          <a:lstStyle/>
          <a:p>
            <a:pPr>
              <a:lnSpc>
                <a:spcPct val="120000"/>
              </a:lnSpc>
            </a:pPr>
            <a:r>
              <a:rPr lang="en-CA" sz="1400" noProof="0">
                <a:solidFill>
                  <a:srgbClr val="003F8E"/>
                </a:solidFill>
                <a:latin typeface="Inter 18pt" panose="020B0604020202020204" charset="0"/>
                <a:ea typeface="Inter 18pt" panose="020B0604020202020204" charset="0"/>
              </a:rPr>
              <a:t>Applying an equity lens: </a:t>
            </a:r>
            <a:r>
              <a:rPr lang="en-CA" sz="1400" noProof="0">
                <a:solidFill>
                  <a:srgbClr val="000000"/>
                </a:solidFill>
                <a:latin typeface="Inter 18pt" panose="020B0604020202020204" charset="0"/>
                <a:ea typeface="Inter 18pt" panose="020B0604020202020204" charset="0"/>
              </a:rPr>
              <a:t>Monitor and report on systemic barriers and imbalances experienced by equity‑deserving groups in accessing and using the active transportation network and its infrastructure.</a:t>
            </a:r>
          </a:p>
        </p:txBody>
      </p:sp>
      <p:graphicFrame>
        <p:nvGraphicFramePr>
          <p:cNvPr id="3" name="Table 2">
            <a:extLst>
              <a:ext uri="{FF2B5EF4-FFF2-40B4-BE49-F238E27FC236}">
                <a16:creationId xmlns:a16="http://schemas.microsoft.com/office/drawing/2014/main" id="{5F542EC8-0C7A-96DB-D505-3508B752E52B}"/>
              </a:ext>
            </a:extLst>
          </p:cNvPr>
          <p:cNvGraphicFramePr>
            <a:graphicFrameLocks noGrp="1"/>
          </p:cNvGraphicFramePr>
          <p:nvPr>
            <p:extLst>
              <p:ext uri="{D42A27DB-BD31-4B8C-83A1-F6EECF244321}">
                <p14:modId xmlns:p14="http://schemas.microsoft.com/office/powerpoint/2010/main" val="3188171458"/>
              </p:ext>
            </p:extLst>
          </p:nvPr>
        </p:nvGraphicFramePr>
        <p:xfrm>
          <a:off x="5476311" y="1890842"/>
          <a:ext cx="6598820" cy="3718942"/>
        </p:xfrm>
        <a:graphic>
          <a:graphicData uri="http://schemas.openxmlformats.org/drawingml/2006/table">
            <a:tbl>
              <a:tblPr firstRow="1" firstCol="1" bandRow="1">
                <a:tableStyleId>{5C22544A-7EE6-4342-B048-85BDC9FD1C3A}</a:tableStyleId>
              </a:tblPr>
              <a:tblGrid>
                <a:gridCol w="1383699">
                  <a:extLst>
                    <a:ext uri="{9D8B030D-6E8A-4147-A177-3AD203B41FA5}">
                      <a16:colId xmlns:a16="http://schemas.microsoft.com/office/drawing/2014/main" val="295798800"/>
                    </a:ext>
                  </a:extLst>
                </a:gridCol>
                <a:gridCol w="1252064">
                  <a:extLst>
                    <a:ext uri="{9D8B030D-6E8A-4147-A177-3AD203B41FA5}">
                      <a16:colId xmlns:a16="http://schemas.microsoft.com/office/drawing/2014/main" val="3923944903"/>
                    </a:ext>
                  </a:extLst>
                </a:gridCol>
                <a:gridCol w="1270141">
                  <a:extLst>
                    <a:ext uri="{9D8B030D-6E8A-4147-A177-3AD203B41FA5}">
                      <a16:colId xmlns:a16="http://schemas.microsoft.com/office/drawing/2014/main" val="4267570706"/>
                    </a:ext>
                  </a:extLst>
                </a:gridCol>
                <a:gridCol w="1408190">
                  <a:extLst>
                    <a:ext uri="{9D8B030D-6E8A-4147-A177-3AD203B41FA5}">
                      <a16:colId xmlns:a16="http://schemas.microsoft.com/office/drawing/2014/main" val="3687238752"/>
                    </a:ext>
                  </a:extLst>
                </a:gridCol>
                <a:gridCol w="1284726">
                  <a:extLst>
                    <a:ext uri="{9D8B030D-6E8A-4147-A177-3AD203B41FA5}">
                      <a16:colId xmlns:a16="http://schemas.microsoft.com/office/drawing/2014/main" val="943367261"/>
                    </a:ext>
                  </a:extLst>
                </a:gridCol>
              </a:tblGrid>
              <a:tr h="658555">
                <a:tc>
                  <a:txBody>
                    <a:bodyPr/>
                    <a:lstStyle/>
                    <a:p>
                      <a:pPr algn="ctr">
                        <a:lnSpc>
                          <a:spcPct val="115000"/>
                        </a:lnSpc>
                        <a:spcBef>
                          <a:spcPts val="600"/>
                        </a:spcBef>
                        <a:spcAft>
                          <a:spcPts val="600"/>
                        </a:spcAft>
                        <a:buNone/>
                      </a:pPr>
                      <a:r>
                        <a:rPr lang="en-CA" sz="1400" kern="100">
                          <a:effectLst/>
                          <a:latin typeface="Inter 18pt" panose="020B0604020202020204" charset="0"/>
                          <a:ea typeface="Inter 18pt" panose="020B0604020202020204" charset="0"/>
                        </a:rPr>
                        <a:t>Program or Mechanism </a:t>
                      </a:r>
                      <a:endParaRPr lang="en-CA" sz="1100" kern="100">
                        <a:effectLst/>
                        <a:latin typeface="Inter 18pt" panose="020B0604020202020204" charset="0"/>
                        <a:ea typeface="Inter 18pt" panose="020B0604020202020204" charset="0"/>
                      </a:endParaRPr>
                    </a:p>
                  </a:txBody>
                  <a:tcPr marL="68580" marR="68580" marT="0" marB="0">
                    <a:solidFill>
                      <a:srgbClr val="003F8E"/>
                    </a:solidFill>
                  </a:tcPr>
                </a:tc>
                <a:tc>
                  <a:txBody>
                    <a:bodyPr/>
                    <a:lstStyle/>
                    <a:p>
                      <a:pPr algn="ctr">
                        <a:lnSpc>
                          <a:spcPct val="115000"/>
                        </a:lnSpc>
                        <a:spcBef>
                          <a:spcPts val="600"/>
                        </a:spcBef>
                        <a:spcAft>
                          <a:spcPts val="600"/>
                        </a:spcAft>
                        <a:buNone/>
                      </a:pPr>
                      <a:r>
                        <a:rPr lang="en-CA" sz="1400" kern="100">
                          <a:effectLst/>
                          <a:latin typeface="Inter 18pt" panose="020B0604020202020204" charset="0"/>
                          <a:ea typeface="Inter 18pt" panose="020B0604020202020204" charset="0"/>
                        </a:rPr>
                        <a:t>Description  </a:t>
                      </a:r>
                      <a:endParaRPr lang="en-CA" sz="1100" kern="100">
                        <a:effectLst/>
                        <a:latin typeface="Inter 18pt" panose="020B0604020202020204" charset="0"/>
                        <a:ea typeface="Inter 18pt" panose="020B0604020202020204" charset="0"/>
                      </a:endParaRPr>
                    </a:p>
                  </a:txBody>
                  <a:tcPr marL="68580" marR="68580" marT="0" marB="0">
                    <a:solidFill>
                      <a:srgbClr val="003F8E"/>
                    </a:solidFill>
                  </a:tcPr>
                </a:tc>
                <a:tc>
                  <a:txBody>
                    <a:bodyPr/>
                    <a:lstStyle/>
                    <a:p>
                      <a:pPr algn="ctr">
                        <a:lnSpc>
                          <a:spcPct val="115000"/>
                        </a:lnSpc>
                        <a:spcBef>
                          <a:spcPts val="600"/>
                        </a:spcBef>
                        <a:spcAft>
                          <a:spcPts val="600"/>
                        </a:spcAft>
                        <a:buNone/>
                      </a:pPr>
                      <a:r>
                        <a:rPr lang="en-CA" sz="1400" kern="100">
                          <a:effectLst/>
                          <a:latin typeface="Inter 18pt" panose="020B0604020202020204" charset="0"/>
                          <a:ea typeface="Inter 18pt" panose="020B0604020202020204" charset="0"/>
                        </a:rPr>
                        <a:t>Method </a:t>
                      </a:r>
                      <a:endParaRPr lang="en-CA" sz="1100" kern="100">
                        <a:effectLst/>
                        <a:latin typeface="Inter 18pt" panose="020B0604020202020204" charset="0"/>
                        <a:ea typeface="Inter 18pt" panose="020B0604020202020204" charset="0"/>
                      </a:endParaRPr>
                    </a:p>
                  </a:txBody>
                  <a:tcPr marL="68580" marR="68580" marT="0" marB="0">
                    <a:solidFill>
                      <a:srgbClr val="003F8E"/>
                    </a:solidFill>
                  </a:tcPr>
                </a:tc>
                <a:tc>
                  <a:txBody>
                    <a:bodyPr/>
                    <a:lstStyle/>
                    <a:p>
                      <a:pPr algn="ctr">
                        <a:lnSpc>
                          <a:spcPct val="115000"/>
                        </a:lnSpc>
                        <a:spcBef>
                          <a:spcPts val="600"/>
                        </a:spcBef>
                        <a:spcAft>
                          <a:spcPts val="600"/>
                        </a:spcAft>
                        <a:buNone/>
                      </a:pPr>
                      <a:r>
                        <a:rPr lang="en-CA" sz="1400" kern="100">
                          <a:effectLst/>
                          <a:latin typeface="Inter 18pt" panose="020B0604020202020204" charset="0"/>
                          <a:ea typeface="Inter 18pt" panose="020B0604020202020204" charset="0"/>
                        </a:rPr>
                        <a:t>Key Performance Indicators  </a:t>
                      </a:r>
                      <a:endParaRPr lang="en-CA" sz="1100" kern="100">
                        <a:effectLst/>
                        <a:latin typeface="Inter 18pt" panose="020B0604020202020204" charset="0"/>
                        <a:ea typeface="Inter 18pt" panose="020B0604020202020204" charset="0"/>
                      </a:endParaRPr>
                    </a:p>
                  </a:txBody>
                  <a:tcPr marL="68580" marR="68580" marT="0" marB="0">
                    <a:solidFill>
                      <a:srgbClr val="003F8E"/>
                    </a:solidFill>
                  </a:tcPr>
                </a:tc>
                <a:tc>
                  <a:txBody>
                    <a:bodyPr/>
                    <a:lstStyle/>
                    <a:p>
                      <a:pPr algn="ctr">
                        <a:lnSpc>
                          <a:spcPct val="115000"/>
                        </a:lnSpc>
                        <a:spcBef>
                          <a:spcPts val="0"/>
                        </a:spcBef>
                        <a:spcAft>
                          <a:spcPts val="0"/>
                        </a:spcAft>
                        <a:buNone/>
                      </a:pPr>
                      <a:r>
                        <a:rPr lang="en-CA" sz="1400" kern="100">
                          <a:effectLst/>
                          <a:latin typeface="Inter 18pt" panose="020B0604020202020204" charset="0"/>
                          <a:ea typeface="Inter 18pt" panose="020B0604020202020204" charset="0"/>
                        </a:rPr>
                        <a:t>Resources/</a:t>
                      </a:r>
                    </a:p>
                    <a:p>
                      <a:pPr algn="ctr">
                        <a:lnSpc>
                          <a:spcPct val="115000"/>
                        </a:lnSpc>
                        <a:spcBef>
                          <a:spcPts val="0"/>
                        </a:spcBef>
                        <a:spcAft>
                          <a:spcPts val="0"/>
                        </a:spcAft>
                        <a:buNone/>
                      </a:pPr>
                      <a:r>
                        <a:rPr lang="en-CA" sz="1400" kern="100">
                          <a:effectLst/>
                          <a:latin typeface="Inter 18pt" panose="020B0604020202020204" charset="0"/>
                          <a:ea typeface="Inter 18pt" panose="020B0604020202020204" charset="0"/>
                        </a:rPr>
                        <a:t>Similar Programs </a:t>
                      </a:r>
                      <a:endParaRPr lang="en-CA" sz="1100" kern="100">
                        <a:effectLst/>
                        <a:latin typeface="Inter 18pt" panose="020B0604020202020204" charset="0"/>
                        <a:ea typeface="Inter 18pt" panose="020B0604020202020204" charset="0"/>
                      </a:endParaRPr>
                    </a:p>
                  </a:txBody>
                  <a:tcPr marL="68580" marR="68580" marT="0" marB="0">
                    <a:solidFill>
                      <a:srgbClr val="003F8E"/>
                    </a:solidFill>
                  </a:tcPr>
                </a:tc>
                <a:extLst>
                  <a:ext uri="{0D108BD9-81ED-4DB2-BD59-A6C34878D82A}">
                    <a16:rowId xmlns:a16="http://schemas.microsoft.com/office/drawing/2014/main" val="3533511042"/>
                  </a:ext>
                </a:extLst>
              </a:tr>
              <a:tr h="2756133">
                <a:tc>
                  <a:txBody>
                    <a:bodyPr/>
                    <a:lstStyle/>
                    <a:p>
                      <a:pPr>
                        <a:lnSpc>
                          <a:spcPct val="115000"/>
                        </a:lnSpc>
                        <a:spcBef>
                          <a:spcPts val="600"/>
                        </a:spcBef>
                        <a:spcAft>
                          <a:spcPts val="600"/>
                        </a:spcAft>
                        <a:buNone/>
                      </a:pPr>
                      <a:r>
                        <a:rPr lang="en-CA" sz="1400" kern="100">
                          <a:effectLst/>
                          <a:latin typeface="Inter 18pt" panose="020B0604020202020204" charset="0"/>
                          <a:ea typeface="Inter 18pt" panose="020B0604020202020204" charset="0"/>
                        </a:rPr>
                        <a:t>Ex: Short-term Active Transportation Count Program  </a:t>
                      </a:r>
                      <a:endParaRPr lang="en-CA" sz="1100" kern="100">
                        <a:effectLst/>
                        <a:latin typeface="Inter 18pt" panose="020B0604020202020204" charset="0"/>
                        <a:ea typeface="Inter 18pt" panose="020B0604020202020204" charset="0"/>
                      </a:endParaRPr>
                    </a:p>
                  </a:txBody>
                  <a:tcPr marL="68580" marR="68580" marT="0" marB="0">
                    <a:solidFill>
                      <a:srgbClr val="003F8E"/>
                    </a:solidFill>
                  </a:tcPr>
                </a:tc>
                <a:tc>
                  <a:txBody>
                    <a:bodyPr/>
                    <a:lstStyle/>
                    <a:p>
                      <a:pPr fontAlgn="base">
                        <a:lnSpc>
                          <a:spcPct val="115000"/>
                        </a:lnSpc>
                        <a:buNone/>
                      </a:pPr>
                      <a:r>
                        <a:rPr lang="en-CA" sz="1400" kern="100">
                          <a:effectLst/>
                          <a:latin typeface="Inter 18pt" panose="020B0604020202020204" charset="0"/>
                          <a:ea typeface="Inter 18pt" panose="020B0604020202020204" charset="0"/>
                        </a:rPr>
                        <a:t>Manually collect and document cyclist and pedestrian activity within the City during the summer.  </a:t>
                      </a:r>
                      <a:endParaRPr lang="en-CA" sz="1600" kern="100">
                        <a:effectLst/>
                        <a:latin typeface="Inter 18pt" panose="020B0604020202020204" charset="0"/>
                        <a:ea typeface="Inter 18pt" panose="020B0604020202020204" charset="0"/>
                      </a:endParaRPr>
                    </a:p>
                  </a:txBody>
                  <a:tcPr marL="68580" marR="68580" marT="0" marB="0"/>
                </a:tc>
                <a:tc>
                  <a:txBody>
                    <a:bodyPr/>
                    <a:lstStyle/>
                    <a:p>
                      <a:pPr fontAlgn="base">
                        <a:lnSpc>
                          <a:spcPct val="115000"/>
                        </a:lnSpc>
                        <a:buNone/>
                      </a:pPr>
                      <a:r>
                        <a:rPr lang="en-CA" sz="1400" kern="100">
                          <a:effectLst/>
                          <a:latin typeface="Inter 18pt" panose="020B0604020202020204" charset="0"/>
                          <a:ea typeface="Inter 18pt" panose="020B0604020202020204" charset="0"/>
                        </a:rPr>
                        <a:t>Manual counters should be at key destinations between May and August for </a:t>
                      </a:r>
                    </a:p>
                    <a:p>
                      <a:pPr fontAlgn="base">
                        <a:lnSpc>
                          <a:spcPct val="115000"/>
                        </a:lnSpc>
                        <a:buNone/>
                      </a:pPr>
                      <a:r>
                        <a:rPr lang="en-CA" sz="1400" kern="100">
                          <a:effectLst/>
                          <a:latin typeface="Inter 18pt" panose="020B0604020202020204" charset="0"/>
                          <a:ea typeface="Inter 18pt" panose="020B0604020202020204" charset="0"/>
                        </a:rPr>
                        <a:t>1-2 hour intervals per location</a:t>
                      </a:r>
                      <a:endParaRPr lang="en-CA" sz="1100" kern="100">
                        <a:effectLst/>
                        <a:latin typeface="Inter 18pt" panose="020B0604020202020204" charset="0"/>
                        <a:ea typeface="Inter 18pt" panose="020B0604020202020204" charset="0"/>
                      </a:endParaRPr>
                    </a:p>
                  </a:txBody>
                  <a:tcPr marL="68580" marR="68580" marT="0" marB="0">
                    <a:solidFill>
                      <a:schemeClr val="bg1"/>
                    </a:solidFill>
                  </a:tcPr>
                </a:tc>
                <a:tc>
                  <a:txBody>
                    <a:bodyPr/>
                    <a:lstStyle/>
                    <a:p>
                      <a:pPr fontAlgn="base">
                        <a:lnSpc>
                          <a:spcPct val="115000"/>
                        </a:lnSpc>
                        <a:buNone/>
                      </a:pPr>
                      <a:r>
                        <a:rPr lang="en-CA" sz="1400" kern="100">
                          <a:effectLst/>
                          <a:latin typeface="Inter 18pt" panose="020B0604020202020204" charset="0"/>
                          <a:ea typeface="Inter 18pt" panose="020B0604020202020204" charset="0"/>
                        </a:rPr>
                        <a:t>Cyclist and pedestrian counts (#) </a:t>
                      </a:r>
                      <a:endParaRPr lang="en-CA" sz="1600" kern="100">
                        <a:effectLst/>
                        <a:latin typeface="Inter 18pt" panose="020B0604020202020204" charset="0"/>
                        <a:ea typeface="Inter 18pt" panose="020B0604020202020204" charset="0"/>
                      </a:endParaRPr>
                    </a:p>
                    <a:p>
                      <a:pPr fontAlgn="base">
                        <a:lnSpc>
                          <a:spcPct val="115000"/>
                        </a:lnSpc>
                        <a:buNone/>
                      </a:pPr>
                      <a:r>
                        <a:rPr lang="en-CA" sz="1400" kern="100">
                          <a:effectLst/>
                          <a:latin typeface="Inter 18pt" panose="020B0604020202020204" charset="0"/>
                          <a:ea typeface="Inter 18pt" panose="020B0604020202020204" charset="0"/>
                        </a:rPr>
                        <a:t> </a:t>
                      </a:r>
                      <a:endParaRPr lang="en-CA" sz="1600" kern="100">
                        <a:effectLst/>
                        <a:latin typeface="Inter 18pt" panose="020B0604020202020204" charset="0"/>
                        <a:ea typeface="Inter 18pt" panose="020B0604020202020204" charset="0"/>
                      </a:endParaRPr>
                    </a:p>
                    <a:p>
                      <a:pPr fontAlgn="base">
                        <a:lnSpc>
                          <a:spcPct val="115000"/>
                        </a:lnSpc>
                        <a:buNone/>
                      </a:pPr>
                      <a:r>
                        <a:rPr lang="en-CA" sz="1400" kern="100">
                          <a:effectLst/>
                          <a:latin typeface="Inter 18pt" panose="020B0604020202020204" charset="0"/>
                          <a:ea typeface="Inter 18pt" panose="020B0604020202020204" charset="0"/>
                        </a:rPr>
                        <a:t>Percent of equity- deserving communities* who walk or bike (%)  </a:t>
                      </a:r>
                      <a:endParaRPr lang="en-CA" sz="1600" kern="100">
                        <a:effectLst/>
                        <a:latin typeface="Inter 18pt" panose="020B0604020202020204" charset="0"/>
                        <a:ea typeface="Inter 18pt" panose="020B0604020202020204" charset="0"/>
                      </a:endParaRPr>
                    </a:p>
                    <a:p>
                      <a:pPr fontAlgn="base">
                        <a:lnSpc>
                          <a:spcPct val="115000"/>
                        </a:lnSpc>
                        <a:buNone/>
                      </a:pPr>
                      <a:r>
                        <a:rPr lang="en-CA" sz="1400" kern="100">
                          <a:effectLst/>
                          <a:latin typeface="Inter 18pt" panose="020B0604020202020204" charset="0"/>
                          <a:ea typeface="Inter 18pt" panose="020B0604020202020204" charset="0"/>
                        </a:rPr>
                        <a:t> </a:t>
                      </a:r>
                      <a:endParaRPr lang="en-CA" sz="1600" kern="100">
                        <a:effectLst/>
                        <a:latin typeface="Inter 18pt" panose="020B0604020202020204" charset="0"/>
                        <a:ea typeface="Inter 18pt" panose="020B0604020202020204" charset="0"/>
                      </a:endParaRPr>
                    </a:p>
                    <a:p>
                      <a:pPr>
                        <a:lnSpc>
                          <a:spcPct val="115000"/>
                        </a:lnSpc>
                        <a:spcBef>
                          <a:spcPts val="600"/>
                        </a:spcBef>
                        <a:spcAft>
                          <a:spcPts val="600"/>
                        </a:spcAft>
                        <a:buNone/>
                      </a:pPr>
                      <a:r>
                        <a:rPr lang="en-CA" sz="1400" kern="100">
                          <a:effectLst/>
                          <a:latin typeface="Inter 18pt" panose="020B0604020202020204" charset="0"/>
                          <a:ea typeface="Inter 18pt" panose="020B0604020202020204" charset="0"/>
                        </a:rPr>
                        <a:t> </a:t>
                      </a:r>
                      <a:endParaRPr lang="en-CA" sz="1100" kern="100">
                        <a:effectLst/>
                        <a:latin typeface="Inter 18pt" panose="020B0604020202020204" charset="0"/>
                        <a:ea typeface="Inter 18pt" panose="020B0604020202020204" charset="0"/>
                      </a:endParaRPr>
                    </a:p>
                  </a:txBody>
                  <a:tcPr marL="68580" marR="68580" marT="0" marB="0"/>
                </a:tc>
                <a:tc>
                  <a:txBody>
                    <a:bodyPr/>
                    <a:lstStyle/>
                    <a:p>
                      <a:pPr>
                        <a:lnSpc>
                          <a:spcPct val="115000"/>
                        </a:lnSpc>
                        <a:spcBef>
                          <a:spcPts val="600"/>
                        </a:spcBef>
                        <a:spcAft>
                          <a:spcPts val="600"/>
                        </a:spcAft>
                        <a:buNone/>
                      </a:pPr>
                      <a:r>
                        <a:rPr lang="en-CA" sz="1400" u="sng" kern="100">
                          <a:effectLst/>
                          <a:latin typeface="Inter 18pt" panose="020B0604020202020204" charset="0"/>
                          <a:ea typeface="Inter 18pt" panose="020B0604020202020204" charset="0"/>
                          <a:hlinkClick r:id="rId6"/>
                        </a:rPr>
                        <a:t>Cyclist and Pedestrian Counts – Co-design the Active City</a:t>
                      </a:r>
                      <a:r>
                        <a:rPr lang="en-CA" sz="1400" kern="100">
                          <a:effectLst/>
                          <a:latin typeface="Inter 18pt" panose="020B0604020202020204" charset="0"/>
                          <a:ea typeface="Inter 18pt" panose="020B0604020202020204" charset="0"/>
                        </a:rPr>
                        <a:t> </a:t>
                      </a:r>
                      <a:endParaRPr lang="en-CA" sz="1100" kern="100">
                        <a:effectLst/>
                        <a:latin typeface="Inter 18pt" panose="020B0604020202020204" charset="0"/>
                        <a:ea typeface="Inter 18pt" panose="020B0604020202020204" charset="0"/>
                      </a:endParaRPr>
                    </a:p>
                    <a:p>
                      <a:pPr>
                        <a:lnSpc>
                          <a:spcPct val="115000"/>
                        </a:lnSpc>
                        <a:spcBef>
                          <a:spcPts val="600"/>
                        </a:spcBef>
                        <a:spcAft>
                          <a:spcPts val="600"/>
                        </a:spcAft>
                        <a:buNone/>
                      </a:pPr>
                      <a:r>
                        <a:rPr lang="en-CA" sz="1400" u="sng" kern="100">
                          <a:effectLst/>
                          <a:latin typeface="Inter 18pt" panose="020B0604020202020204" charset="0"/>
                          <a:ea typeface="Inter 18pt" panose="020B0604020202020204" charset="0"/>
                          <a:hlinkClick r:id="rId7"/>
                        </a:rPr>
                        <a:t>Pedal Poll</a:t>
                      </a:r>
                      <a:r>
                        <a:rPr lang="en-CA" sz="1400" kern="100">
                          <a:effectLst/>
                          <a:latin typeface="Inter 18pt" panose="020B0604020202020204" charset="0"/>
                          <a:ea typeface="Inter 18pt" panose="020B0604020202020204" charset="0"/>
                        </a:rPr>
                        <a:t> – Canada's National bicycle count  </a:t>
                      </a:r>
                      <a:endParaRPr lang="en-CA" sz="1100" kern="100">
                        <a:effectLst/>
                        <a:latin typeface="Inter 18pt" panose="020B0604020202020204" charset="0"/>
                        <a:ea typeface="Inter 18pt" panose="020B0604020202020204" charset="0"/>
                      </a:endParaRPr>
                    </a:p>
                  </a:txBody>
                  <a:tcPr marL="68580" marR="68580" marT="0" marB="0">
                    <a:solidFill>
                      <a:schemeClr val="bg1"/>
                    </a:solidFill>
                  </a:tcPr>
                </a:tc>
                <a:extLst>
                  <a:ext uri="{0D108BD9-81ED-4DB2-BD59-A6C34878D82A}">
                    <a16:rowId xmlns:a16="http://schemas.microsoft.com/office/drawing/2014/main" val="1701437804"/>
                  </a:ext>
                </a:extLst>
              </a:tr>
            </a:tbl>
          </a:graphicData>
        </a:graphic>
      </p:graphicFrame>
      <p:sp>
        <p:nvSpPr>
          <p:cNvPr id="6" name="Oval 5">
            <a:extLst>
              <a:ext uri="{FF2B5EF4-FFF2-40B4-BE49-F238E27FC236}">
                <a16:creationId xmlns:a16="http://schemas.microsoft.com/office/drawing/2014/main" id="{E31E0CF3-18BA-7339-0ABC-23EED7D021E4}"/>
              </a:ext>
              <a:ext uri="{C183D7F6-B498-43B3-948B-1728B52AA6E4}">
                <adec:decorative xmlns:adec="http://schemas.microsoft.com/office/drawing/2017/decorative" val="1"/>
              </a:ext>
            </a:extLst>
          </p:cNvPr>
          <p:cNvSpPr/>
          <p:nvPr/>
        </p:nvSpPr>
        <p:spPr>
          <a:xfrm>
            <a:off x="536818" y="4006085"/>
            <a:ext cx="189322" cy="189322"/>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A28E89AC-C5A6-043C-31CB-30D35C7CE1B5}"/>
              </a:ext>
              <a:ext uri="{C183D7F6-B498-43B3-948B-1728B52AA6E4}">
                <adec:decorative xmlns:adec="http://schemas.microsoft.com/office/drawing/2017/decorative" val="1"/>
              </a:ext>
            </a:extLst>
          </p:cNvPr>
          <p:cNvSpPr/>
          <p:nvPr/>
        </p:nvSpPr>
        <p:spPr>
          <a:xfrm>
            <a:off x="2916271" y="4006085"/>
            <a:ext cx="189322" cy="189322"/>
          </a:xfrm>
          <a:prstGeom prst="ellipse">
            <a:avLst/>
          </a:prstGeom>
          <a:solidFill>
            <a:srgbClr val="003F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C4199B88-AFA4-A6CF-B7B7-C9F4F5341911}"/>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43</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954602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DA2FD-1FA7-F117-C3A8-7CABCDD20D5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C10F58B-F023-89F1-85D6-21DA294FC5A9}"/>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rgbClr val="003F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01EE64A3-C761-0E3B-860C-D53E3EE345E9}"/>
              </a:ext>
              <a:ext uri="{C183D7F6-B498-43B3-948B-1728B52AA6E4}">
                <adec:decorative xmlns:adec="http://schemas.microsoft.com/office/drawing/2017/decorative" val="1"/>
              </a:ext>
            </a:extLst>
          </p:cNvPr>
          <p:cNvCxnSpPr>
            <a:cxnSpLocks/>
          </p:cNvCxnSpPr>
          <p:nvPr/>
        </p:nvCxnSpPr>
        <p:spPr>
          <a:xfrm>
            <a:off x="845457" y="2401181"/>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3C36E845-E332-6C9D-F0E1-76D6E93F332A}"/>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l="-7" t="18308" r="151" b="13198"/>
          <a:stretch>
            <a:fillRect/>
          </a:stretch>
        </p:blipFill>
        <p:spPr>
          <a:xfrm rot="5400000">
            <a:off x="-821994" y="821995"/>
            <a:ext cx="2114558" cy="470567"/>
          </a:xfrm>
          <a:prstGeom prst="rect">
            <a:avLst/>
          </a:prstGeom>
        </p:spPr>
      </p:pic>
      <p:pic>
        <p:nvPicPr>
          <p:cNvPr id="9" name="Picture 8">
            <a:extLst>
              <a:ext uri="{FF2B5EF4-FFF2-40B4-BE49-F238E27FC236}">
                <a16:creationId xmlns:a16="http://schemas.microsoft.com/office/drawing/2014/main" id="{59632321-A8B6-C5C7-F809-84E63FC80A9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140" y="674226"/>
            <a:ext cx="978819" cy="624304"/>
          </a:xfrm>
          <a:prstGeom prst="rect">
            <a:avLst/>
          </a:prstGeom>
        </p:spPr>
      </p:pic>
      <p:sp>
        <p:nvSpPr>
          <p:cNvPr id="4" name="Title 3">
            <a:extLst>
              <a:ext uri="{FF2B5EF4-FFF2-40B4-BE49-F238E27FC236}">
                <a16:creationId xmlns:a16="http://schemas.microsoft.com/office/drawing/2014/main" id="{97B983C5-91CF-9D7C-7F3F-B995F5CFB17E}"/>
              </a:ext>
            </a:extLst>
          </p:cNvPr>
          <p:cNvSpPr txBox="1">
            <a:spLocks noGrp="1"/>
          </p:cNvSpPr>
          <p:nvPr>
            <p:ph type="title" idx="4294967295"/>
          </p:nvPr>
        </p:nvSpPr>
        <p:spPr>
          <a:xfrm>
            <a:off x="726140" y="1323963"/>
            <a:ext cx="652383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3F8E"/>
                </a:solidFill>
                <a:effectLst/>
                <a:uLnTx/>
                <a:uFillTx/>
                <a:latin typeface="Inter 28pt" panose="02000503000000020004" pitchFamily="2" charset="0"/>
                <a:ea typeface="Inter 28pt" panose="02000503000000020004" pitchFamily="2" charset="0"/>
                <a:cs typeface="+mn-cs"/>
              </a:rPr>
              <a:t>Next Steps</a:t>
            </a:r>
          </a:p>
        </p:txBody>
      </p:sp>
      <p:sp>
        <p:nvSpPr>
          <p:cNvPr id="5" name="TextBox 4">
            <a:extLst>
              <a:ext uri="{FF2B5EF4-FFF2-40B4-BE49-F238E27FC236}">
                <a16:creationId xmlns:a16="http://schemas.microsoft.com/office/drawing/2014/main" id="{FBA35780-2D89-4B7B-81D8-220180B47EF1}"/>
              </a:ext>
            </a:extLst>
          </p:cNvPr>
          <p:cNvSpPr txBox="1"/>
          <p:nvPr/>
        </p:nvSpPr>
        <p:spPr>
          <a:xfrm>
            <a:off x="845457" y="2633756"/>
            <a:ext cx="4665082" cy="873117"/>
          </a:xfrm>
          <a:prstGeom prst="rect">
            <a:avLst/>
          </a:prstGeom>
        </p:spPr>
        <p:txBody>
          <a:bodyPr vert="horz" wrap="square" lIns="91440" tIns="45720" rIns="91440" bIns="45720" rtlCol="0" anchor="t">
            <a:noAutofit/>
          </a:bodyPr>
          <a:lstStyle/>
          <a:p>
            <a:pPr marL="285750" lvl="0" indent="-285750">
              <a:buFont typeface="Arial" panose="020B0604020202020204" pitchFamily="34" charset="0"/>
              <a:buChar char="•"/>
              <a:defRPr/>
            </a:pPr>
            <a:r>
              <a:rPr lang="en-CA" sz="1400">
                <a:solidFill>
                  <a:srgbClr val="1E242B"/>
                </a:solidFill>
                <a:latin typeface="Inter 18pt" panose="020B0604020202020204" charset="0"/>
                <a:ea typeface="Inter 18pt" panose="020B0604020202020204" charset="0"/>
              </a:rPr>
              <a:t>Finalizing TATMP Report</a:t>
            </a:r>
          </a:p>
          <a:p>
            <a:pPr marL="285750" lvl="0" indent="-285750">
              <a:buFont typeface="Arial" panose="020B0604020202020204" pitchFamily="34" charset="0"/>
              <a:buChar char="•"/>
              <a:defRPr/>
            </a:pPr>
            <a:r>
              <a:rPr lang="en-CA" sz="1400">
                <a:solidFill>
                  <a:srgbClr val="1E242B"/>
                </a:solidFill>
                <a:latin typeface="Inter 18pt" panose="020B0604020202020204" charset="0"/>
                <a:ea typeface="Inter 18pt" panose="020B0604020202020204" charset="0"/>
              </a:rPr>
              <a:t>Council presentation in April</a:t>
            </a:r>
          </a:p>
          <a:p>
            <a:pPr>
              <a:lnSpc>
                <a:spcPct val="120000"/>
              </a:lnSpc>
            </a:pPr>
            <a:endParaRPr lang="en-CA" sz="1400">
              <a:solidFill>
                <a:srgbClr val="000000"/>
              </a:solidFill>
              <a:latin typeface="Inter 18pt" panose="020B0604020202020204" charset="0"/>
              <a:ea typeface="Inter 18pt" panose="020B0604020202020204" charset="0"/>
            </a:endParaRPr>
          </a:p>
        </p:txBody>
      </p:sp>
      <p:graphicFrame>
        <p:nvGraphicFramePr>
          <p:cNvPr id="7" name="Table 6">
            <a:extLst>
              <a:ext uri="{FF2B5EF4-FFF2-40B4-BE49-F238E27FC236}">
                <a16:creationId xmlns:a16="http://schemas.microsoft.com/office/drawing/2014/main" id="{8BF9FB47-5D7C-1E57-EFBF-25AED0B73194}"/>
              </a:ext>
            </a:extLst>
          </p:cNvPr>
          <p:cNvGraphicFramePr>
            <a:graphicFrameLocks noGrp="1"/>
          </p:cNvGraphicFramePr>
          <p:nvPr>
            <p:extLst>
              <p:ext uri="{D42A27DB-BD31-4B8C-83A1-F6EECF244321}">
                <p14:modId xmlns:p14="http://schemas.microsoft.com/office/powerpoint/2010/main" val="1309013988"/>
              </p:ext>
            </p:extLst>
          </p:nvPr>
        </p:nvGraphicFramePr>
        <p:xfrm>
          <a:off x="1704959" y="3638595"/>
          <a:ext cx="9050492" cy="1895442"/>
        </p:xfrm>
        <a:graphic>
          <a:graphicData uri="http://schemas.openxmlformats.org/drawingml/2006/table">
            <a:tbl>
              <a:tblPr firstRow="1" bandRow="1">
                <a:tableStyleId>{7E9639D4-E3E2-4D34-9284-5A2195B3D0D7}</a:tableStyleId>
              </a:tblPr>
              <a:tblGrid>
                <a:gridCol w="4709886">
                  <a:extLst>
                    <a:ext uri="{9D8B030D-6E8A-4147-A177-3AD203B41FA5}">
                      <a16:colId xmlns:a16="http://schemas.microsoft.com/office/drawing/2014/main" val="1209529064"/>
                    </a:ext>
                  </a:extLst>
                </a:gridCol>
                <a:gridCol w="4340606">
                  <a:extLst>
                    <a:ext uri="{9D8B030D-6E8A-4147-A177-3AD203B41FA5}">
                      <a16:colId xmlns:a16="http://schemas.microsoft.com/office/drawing/2014/main" val="2871918867"/>
                    </a:ext>
                  </a:extLst>
                </a:gridCol>
              </a:tblGrid>
              <a:tr h="187461">
                <a:tc>
                  <a:txBody>
                    <a:bodyPr/>
                    <a:lstStyle/>
                    <a:p>
                      <a:r>
                        <a:rPr lang="en-CA" sz="1600" noProof="0">
                          <a:latin typeface="Inter 18pt" panose="020B0604020202020204" charset="0"/>
                          <a:ea typeface="Inter 18pt" panose="020B0604020202020204" charset="0"/>
                        </a:rPr>
                        <a:t>Mathew Bilodeau</a:t>
                      </a:r>
                    </a:p>
                  </a:txBody>
                  <a:tcPr>
                    <a:solidFill>
                      <a:srgbClr val="003F8E"/>
                    </a:solidFill>
                  </a:tcPr>
                </a:tc>
                <a:tc>
                  <a:txBody>
                    <a:bodyPr/>
                    <a:lstStyle/>
                    <a:p>
                      <a:r>
                        <a:rPr lang="en-CA" sz="1600" noProof="0">
                          <a:latin typeface="Inter 18pt" panose="020B0604020202020204" charset="0"/>
                          <a:ea typeface="Inter 18pt" panose="020B0604020202020204" charset="0"/>
                        </a:rPr>
                        <a:t>Nick Sully, P.Eng. , MSc.(Pl.)</a:t>
                      </a:r>
                    </a:p>
                  </a:txBody>
                  <a:tcPr>
                    <a:solidFill>
                      <a:srgbClr val="003F8E"/>
                    </a:solidFill>
                  </a:tcPr>
                </a:tc>
                <a:extLst>
                  <a:ext uri="{0D108BD9-81ED-4DB2-BD59-A6C34878D82A}">
                    <a16:rowId xmlns:a16="http://schemas.microsoft.com/office/drawing/2014/main" val="476119016"/>
                  </a:ext>
                </a:extLst>
              </a:tr>
              <a:tr h="780081">
                <a:tc>
                  <a:txBody>
                    <a:bodyPr/>
                    <a:lstStyle/>
                    <a:p>
                      <a:r>
                        <a:rPr lang="en-CA" sz="1600" noProof="0">
                          <a:latin typeface="Inter 18pt" panose="020B0604020202020204" charset="0"/>
                          <a:ea typeface="Inter 18pt" panose="020B0604020202020204" charset="0"/>
                        </a:rPr>
                        <a:t>Niagara Falls Project Manager</a:t>
                      </a:r>
                    </a:p>
                    <a:p>
                      <a:r>
                        <a:rPr lang="en-CA" sz="1600" noProof="0">
                          <a:latin typeface="Inter 18pt" panose="020B0604020202020204" charset="0"/>
                          <a:ea typeface="Inter 18pt" panose="020B0604020202020204" charset="0"/>
                        </a:rPr>
                        <a:t>E: mbilodeau@niagarafalls.ca</a:t>
                      </a:r>
                    </a:p>
                  </a:txBody>
                  <a:tcPr/>
                </a:tc>
                <a:tc>
                  <a:txBody>
                    <a:bodyPr/>
                    <a:lstStyle/>
                    <a:p>
                      <a:r>
                        <a:rPr lang="en-CA" sz="1600" noProof="0">
                          <a:latin typeface="Inter 18pt" panose="020B0604020202020204" charset="0"/>
                          <a:ea typeface="Inter 18pt" panose="020B0604020202020204" charset="0"/>
                        </a:rPr>
                        <a:t>WSP TATMP Project Manager</a:t>
                      </a:r>
                    </a:p>
                    <a:p>
                      <a:r>
                        <a:rPr lang="en-CA" sz="1600" noProof="0">
                          <a:latin typeface="Inter 18pt" panose="020B0604020202020204" charset="0"/>
                          <a:ea typeface="Inter 18pt" panose="020B0604020202020204" charset="0"/>
                        </a:rPr>
                        <a:t>E: </a:t>
                      </a:r>
                      <a:r>
                        <a:rPr lang="en-CA" sz="1600" noProof="0">
                          <a:latin typeface="Inter 18pt" panose="020B0604020202020204" charset="0"/>
                          <a:ea typeface="Inter 18pt" panose="020B0604020202020204" charset="0"/>
                          <a:hlinkClick r:id="rId6"/>
                        </a:rPr>
                        <a:t>nick.sully@wsp.com</a:t>
                      </a:r>
                      <a:endParaRPr lang="en-CA" sz="1600" noProof="0">
                        <a:latin typeface="Inter 18pt" panose="020B0604020202020204" charset="0"/>
                        <a:ea typeface="Inter 18pt" panose="020B0604020202020204" charset="0"/>
                      </a:endParaRPr>
                    </a:p>
                  </a:txBody>
                  <a:tcPr/>
                </a:tc>
                <a:extLst>
                  <a:ext uri="{0D108BD9-81ED-4DB2-BD59-A6C34878D82A}">
                    <a16:rowId xmlns:a16="http://schemas.microsoft.com/office/drawing/2014/main" val="3407573989"/>
                  </a:ext>
                </a:extLst>
              </a:tr>
              <a:tr h="780081">
                <a:tc>
                  <a:txBody>
                    <a:bodyPr/>
                    <a:lstStyle/>
                    <a:p>
                      <a:r>
                        <a:rPr lang="en-CA" sz="1600" noProof="0">
                          <a:latin typeface="Inter 18pt" panose="020B0604020202020204" charset="0"/>
                          <a:ea typeface="Inter 18pt" panose="020B0604020202020204" charset="0"/>
                        </a:rPr>
                        <a:t>Project Webpage:</a:t>
                      </a:r>
                    </a:p>
                  </a:txBody>
                  <a:tcPr/>
                </a:tc>
                <a:tc>
                  <a:txBody>
                    <a:bodyPr/>
                    <a:lstStyle/>
                    <a:p>
                      <a:r>
                        <a:rPr lang="en-CA" sz="1600" noProof="0">
                          <a:latin typeface="Inter 18pt" panose="020B0604020202020204" charset="0"/>
                          <a:ea typeface="Inter 18pt" panose="020B0604020202020204" charset="0"/>
                          <a:hlinkClick r:id="rId7"/>
                        </a:rPr>
                        <a:t>https://letstalk.niagarafalls.ca/tmp</a:t>
                      </a:r>
                      <a:r>
                        <a:rPr lang="en-CA" sz="1600" noProof="0">
                          <a:latin typeface="Inter 18pt" panose="020B0604020202020204" charset="0"/>
                          <a:ea typeface="Inter 18pt" panose="020B0604020202020204" charset="0"/>
                        </a:rPr>
                        <a:t> </a:t>
                      </a:r>
                      <a:endParaRPr lang="en-CA" sz="1600">
                        <a:latin typeface="Montserrat" panose="00000500000000000000" pitchFamily="2" charset="0"/>
                      </a:endParaRPr>
                    </a:p>
                  </a:txBody>
                  <a:tcPr/>
                </a:tc>
                <a:extLst>
                  <a:ext uri="{0D108BD9-81ED-4DB2-BD59-A6C34878D82A}">
                    <a16:rowId xmlns:a16="http://schemas.microsoft.com/office/drawing/2014/main" val="3105018180"/>
                  </a:ext>
                </a:extLst>
              </a:tr>
            </a:tbl>
          </a:graphicData>
        </a:graphic>
      </p:graphicFrame>
      <p:sp>
        <p:nvSpPr>
          <p:cNvPr id="2" name="TextBox 1">
            <a:extLst>
              <a:ext uri="{FF2B5EF4-FFF2-40B4-BE49-F238E27FC236}">
                <a16:creationId xmlns:a16="http://schemas.microsoft.com/office/drawing/2014/main" id="{DF5ECC46-1234-0900-4C04-39C27CA6EEB9}"/>
              </a:ext>
            </a:extLst>
          </p:cNvPr>
          <p:cNvSpPr txBox="1"/>
          <p:nvPr/>
        </p:nvSpPr>
        <p:spPr>
          <a:xfrm>
            <a:off x="11486147" y="6019739"/>
            <a:ext cx="938461" cy="307777"/>
          </a:xfrm>
          <a:prstGeom prst="rect">
            <a:avLst/>
          </a:prstGeom>
          <a:noFill/>
        </p:spPr>
        <p:txBody>
          <a:bodyPr wrap="square">
            <a:spAutoFit/>
          </a:bodyPr>
          <a:lstStyle/>
          <a:p>
            <a:fld id="{05D56618-434F-4597-8C09-AAFC18430990}" type="slidenum">
              <a:rPr lang="en-US" sz="1400" spc="100" smtClean="0">
                <a:solidFill>
                  <a:schemeClr val="bg1"/>
                </a:solidFill>
                <a:latin typeface="Inter 18pt SemiBold" panose="02000503000000020004" pitchFamily="2" charset="0"/>
                <a:ea typeface="Inter 18pt SemiBold" panose="02000503000000020004" pitchFamily="2" charset="0"/>
              </a:rPr>
              <a:t>44</a:t>
            </a:fld>
            <a:endParaRPr lang="en-US" sz="1400" spc="100">
              <a:solidFill>
                <a:schemeClr val="bg1"/>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870558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01C62-77B0-E66B-254F-7D20B047808E}"/>
            </a:ext>
          </a:extLst>
        </p:cNvPr>
        <p:cNvGrpSpPr/>
        <p:nvPr/>
      </p:nvGrpSpPr>
      <p:grpSpPr>
        <a:xfrm>
          <a:off x="0" y="0"/>
          <a:ext cx="0" cy="0"/>
          <a:chOff x="0" y="0"/>
          <a:chExt cx="0" cy="0"/>
        </a:xfrm>
      </p:grpSpPr>
      <p:pic>
        <p:nvPicPr>
          <p:cNvPr id="4" name="object 4">
            <a:extLst>
              <a:ext uri="{FF2B5EF4-FFF2-40B4-BE49-F238E27FC236}">
                <a16:creationId xmlns:a16="http://schemas.microsoft.com/office/drawing/2014/main" id="{F3B6848C-DBCA-B8A1-D9B7-5CB6554E8C04}"/>
              </a:ext>
              <a:ext uri="{C183D7F6-B498-43B3-948B-1728B52AA6E4}">
                <adec:decorative xmlns:adec="http://schemas.microsoft.com/office/drawing/2017/decorative" val="1"/>
              </a:ext>
            </a:extLst>
          </p:cNvPr>
          <p:cNvPicPr/>
          <p:nvPr/>
        </p:nvPicPr>
        <p:blipFill>
          <a:blip r:embed="rId2" cstate="print"/>
          <a:stretch>
            <a:fillRect/>
          </a:stretch>
        </p:blipFill>
        <p:spPr>
          <a:xfrm rot="10800000">
            <a:off x="0" y="1"/>
            <a:ext cx="12191999" cy="6858000"/>
          </a:xfrm>
          <a:prstGeom prst="rect">
            <a:avLst/>
          </a:prstGeom>
        </p:spPr>
      </p:pic>
      <p:sp>
        <p:nvSpPr>
          <p:cNvPr id="13" name="Rectangle 12">
            <a:extLst>
              <a:ext uri="{FF2B5EF4-FFF2-40B4-BE49-F238E27FC236}">
                <a16:creationId xmlns:a16="http://schemas.microsoft.com/office/drawing/2014/main" id="{45B734A6-1038-2492-4513-5CAAD4663F69}"/>
              </a:ext>
              <a:ext uri="{C183D7F6-B498-43B3-948B-1728B52AA6E4}">
                <adec:decorative xmlns:adec="http://schemas.microsoft.com/office/drawing/2017/decorative" val="1"/>
              </a:ext>
            </a:extLst>
          </p:cNvPr>
          <p:cNvSpPr/>
          <p:nvPr/>
        </p:nvSpPr>
        <p:spPr>
          <a:xfrm>
            <a:off x="11486147" y="5989053"/>
            <a:ext cx="705852" cy="374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C6BBBC5-30CE-B2AE-9D7C-8164BE0AEB0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96060" y="674226"/>
            <a:ext cx="978820" cy="624304"/>
          </a:xfrm>
          <a:prstGeom prst="rect">
            <a:avLst/>
          </a:prstGeom>
        </p:spPr>
      </p:pic>
      <p:sp>
        <p:nvSpPr>
          <p:cNvPr id="6" name="Title 5">
            <a:extLst>
              <a:ext uri="{FF2B5EF4-FFF2-40B4-BE49-F238E27FC236}">
                <a16:creationId xmlns:a16="http://schemas.microsoft.com/office/drawing/2014/main" id="{9FF2EC46-6B83-ADA0-4AEF-FA5B5767D113}"/>
              </a:ext>
            </a:extLst>
          </p:cNvPr>
          <p:cNvSpPr txBox="1">
            <a:spLocks noGrp="1"/>
          </p:cNvSpPr>
          <p:nvPr>
            <p:ph type="title" idx="4294967295"/>
          </p:nvPr>
        </p:nvSpPr>
        <p:spPr>
          <a:xfrm>
            <a:off x="726140" y="4598893"/>
            <a:ext cx="955840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a:ln>
                  <a:noFill/>
                </a:ln>
                <a:solidFill>
                  <a:prstClr val="white"/>
                </a:solidFill>
                <a:effectLst/>
                <a:uLnTx/>
                <a:uFillTx/>
                <a:latin typeface="Inter 28pt" panose="02000503000000020004" pitchFamily="2" charset="0"/>
                <a:ea typeface="Inter 28pt" panose="02000503000000020004" pitchFamily="2" charset="0"/>
                <a:cs typeface="+mn-cs"/>
              </a:rPr>
              <a:t>Questions?</a:t>
            </a:r>
          </a:p>
        </p:txBody>
      </p:sp>
      <p:cxnSp>
        <p:nvCxnSpPr>
          <p:cNvPr id="8" name="Straight Connector 7">
            <a:extLst>
              <a:ext uri="{FF2B5EF4-FFF2-40B4-BE49-F238E27FC236}">
                <a16:creationId xmlns:a16="http://schemas.microsoft.com/office/drawing/2014/main" id="{D2550AA4-2C11-D790-5647-CFB0AC99CF5A}"/>
              </a:ext>
              <a:ext uri="{C183D7F6-B498-43B3-948B-1728B52AA6E4}">
                <adec:decorative xmlns:adec="http://schemas.microsoft.com/office/drawing/2017/decorative" val="1"/>
              </a:ext>
            </a:extLst>
          </p:cNvPr>
          <p:cNvCxnSpPr>
            <a:cxnSpLocks/>
          </p:cNvCxnSpPr>
          <p:nvPr/>
        </p:nvCxnSpPr>
        <p:spPr>
          <a:xfrm>
            <a:off x="845457" y="2117770"/>
            <a:ext cx="669834" cy="0"/>
          </a:xfrm>
          <a:prstGeom prst="line">
            <a:avLst/>
          </a:prstGeom>
          <a:ln>
            <a:solidFill>
              <a:srgbClr val="00CBF9"/>
            </a:solidFill>
          </a:ln>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0B4747B8-AB6F-BE5D-904E-708BFA98E64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l="-7" t="18308" r="151" b="13198"/>
          <a:stretch>
            <a:fillRect/>
          </a:stretch>
        </p:blipFill>
        <p:spPr>
          <a:xfrm rot="5400000">
            <a:off x="-821994" y="821995"/>
            <a:ext cx="2114558" cy="470567"/>
          </a:xfrm>
          <a:prstGeom prst="rect">
            <a:avLst/>
          </a:prstGeom>
        </p:spPr>
      </p:pic>
      <p:sp>
        <p:nvSpPr>
          <p:cNvPr id="12" name="TextBox 11">
            <a:extLst>
              <a:ext uri="{FF2B5EF4-FFF2-40B4-BE49-F238E27FC236}">
                <a16:creationId xmlns:a16="http://schemas.microsoft.com/office/drawing/2014/main" id="{426C4077-76DE-4F91-3157-7D13EC3498B8}"/>
              </a:ext>
            </a:extLst>
          </p:cNvPr>
          <p:cNvSpPr txBox="1"/>
          <p:nvPr/>
        </p:nvSpPr>
        <p:spPr>
          <a:xfrm>
            <a:off x="11486147" y="6019739"/>
            <a:ext cx="938461" cy="307777"/>
          </a:xfrm>
          <a:prstGeom prst="rect">
            <a:avLst/>
          </a:prstGeom>
          <a:noFill/>
        </p:spPr>
        <p:txBody>
          <a:bodyPr wrap="square">
            <a:spAutoFit/>
          </a:bodyPr>
          <a:lstStyle/>
          <a:p>
            <a:fld id="{9EC722B7-425F-4ECD-92FD-AD9F7972A083}" type="slidenum">
              <a:rPr lang="en-US" sz="1400" spc="100" smtClean="0">
                <a:solidFill>
                  <a:srgbClr val="03045E"/>
                </a:solidFill>
                <a:latin typeface="Inter 18pt SemiBold" panose="02000503000000020004" pitchFamily="2" charset="0"/>
                <a:ea typeface="Inter 18pt SemiBold" panose="02000503000000020004" pitchFamily="2" charset="0"/>
              </a:rPr>
              <a:t>45</a:t>
            </a:fld>
            <a:endParaRPr lang="en-US" sz="1400" spc="100">
              <a:solidFill>
                <a:srgbClr val="03045E"/>
              </a:solidFill>
              <a:latin typeface="Inter 18pt SemiBold" panose="02000503000000020004" pitchFamily="2" charset="0"/>
              <a:ea typeface="Inter 18pt SemiBold" panose="02000503000000020004" pitchFamily="2" charset="0"/>
            </a:endParaRPr>
          </a:p>
        </p:txBody>
      </p:sp>
    </p:spTree>
    <p:extLst>
      <p:ext uri="{BB962C8B-B14F-4D97-AF65-F5344CB8AC3E}">
        <p14:creationId xmlns:p14="http://schemas.microsoft.com/office/powerpoint/2010/main" val="2881234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NF_NewBrand-Generic-Presentation_Template.pptx" id="{65310F02-1B9F-4543-BDC1-37F89CD84876}" vid="{3F353695-FC36-4B43-9FEB-A5ABC1BAB3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c1a912-61ad-4a9a-b58e-0427d9a4674e">
      <Terms xmlns="http://schemas.microsoft.com/office/infopath/2007/PartnerControls"/>
    </lcf76f155ced4ddcb4097134ff3c332f>
    <TaxCatchAll xmlns="007bd22a-688d-4961-a881-a248fd94e87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1E83E4E9DCC104BAA5A1A05658BB858" ma:contentTypeVersion="16" ma:contentTypeDescription="Create a new document." ma:contentTypeScope="" ma:versionID="f37e74f650116945a44765149aec97c6">
  <xsd:schema xmlns:xsd="http://www.w3.org/2001/XMLSchema" xmlns:xs="http://www.w3.org/2001/XMLSchema" xmlns:p="http://schemas.microsoft.com/office/2006/metadata/properties" xmlns:ns2="01c1a912-61ad-4a9a-b58e-0427d9a4674e" xmlns:ns3="007bd22a-688d-4961-a881-a248fd94e87a" targetNamespace="http://schemas.microsoft.com/office/2006/metadata/properties" ma:root="true" ma:fieldsID="f19d4b17bf416cd5815c3b3830f146ec" ns2:_="" ns3:_="">
    <xsd:import namespace="01c1a912-61ad-4a9a-b58e-0427d9a4674e"/>
    <xsd:import namespace="007bd22a-688d-4961-a881-a248fd94e87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c1a912-61ad-4a9a-b58e-0427d9a467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d298e1-810f-4711-8be9-ef4702f2a38a"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07bd22a-688d-4961-a881-a248fd94e87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803ec28-8786-4738-8410-23131c1733ad}" ma:internalName="TaxCatchAll" ma:showField="CatchAllData" ma:web="007bd22a-688d-4961-a881-a248fd94e8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D53B73-0D50-449A-A8BA-C1017980F387}">
  <ds:schemaRefs>
    <ds:schemaRef ds:uri="007bd22a-688d-4961-a881-a248fd94e87a"/>
    <ds:schemaRef ds:uri="01c1a912-61ad-4a9a-b58e-0427d9a4674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3F3A7F4-2B2A-4D85-867A-14B527D35B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c1a912-61ad-4a9a-b58e-0427d9a4674e"/>
    <ds:schemaRef ds:uri="007bd22a-688d-4961-a881-a248fd94e8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B8CBA4-9226-44F0-8EF2-107B2154F600}">
  <ds:schemaRefs>
    <ds:schemaRef ds:uri="http://schemas.microsoft.com/sharepoint/v3/contenttype/forms"/>
  </ds:schemaRefs>
</ds:datastoreItem>
</file>

<file path=docMetadata/LabelInfo.xml><?xml version="1.0" encoding="utf-8"?>
<clbl:labelList xmlns:clbl="http://schemas.microsoft.com/office/2020/mipLabelMetadata">
  <clbl:label id="{59096ad9-8b60-446a-90b7-017dbb9421a3}" enabled="1" method="Standard" siteId="{3d234255-e20f-4205-88a5-9658a402999b}" removed="0"/>
</clbl:labelList>
</file>

<file path=docProps/app.xml><?xml version="1.0" encoding="utf-8"?>
<Properties xmlns="http://schemas.openxmlformats.org/officeDocument/2006/extended-properties" xmlns:vt="http://schemas.openxmlformats.org/officeDocument/2006/docPropsVTypes">
  <Template>CNF_NewBrand-Generic-Presentation_Template</Template>
  <TotalTime>22</TotalTime>
  <Words>6209</Words>
  <Application>Microsoft Office PowerPoint</Application>
  <PresentationFormat>Widescreen</PresentationFormat>
  <Paragraphs>710</Paragraphs>
  <Slides>45</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Arial</vt:lpstr>
      <vt:lpstr>Aptos</vt:lpstr>
      <vt:lpstr>Symbol</vt:lpstr>
      <vt:lpstr>Inter 18pt</vt:lpstr>
      <vt:lpstr>Inter 18pt SemiBold</vt:lpstr>
      <vt:lpstr>Inter 28pt</vt:lpstr>
      <vt:lpstr>Montserrat</vt:lpstr>
      <vt:lpstr>Aptos Display</vt:lpstr>
      <vt:lpstr>Calibri</vt:lpstr>
      <vt:lpstr>Office Theme</vt:lpstr>
      <vt:lpstr>City of Niagara Falls</vt:lpstr>
      <vt:lpstr>Community Guidelines </vt:lpstr>
      <vt:lpstr>Agenda </vt:lpstr>
      <vt:lpstr>Introductions</vt:lpstr>
      <vt:lpstr>PROJECT SCHEDULE </vt:lpstr>
      <vt:lpstr>TATMP Vision</vt:lpstr>
      <vt:lpstr>TATMP Objectives</vt:lpstr>
      <vt:lpstr>What We Heard (WWH)</vt:lpstr>
      <vt:lpstr>Active Transportation Network</vt:lpstr>
      <vt:lpstr>AT Facility Types</vt:lpstr>
      <vt:lpstr>Designated Operating Space</vt:lpstr>
      <vt:lpstr>Shared Operating Space</vt:lpstr>
      <vt:lpstr>Proposed AT Facility Types</vt:lpstr>
      <vt:lpstr>Facility Types – Urban Area</vt:lpstr>
      <vt:lpstr>Facility Types - Downtown</vt:lpstr>
      <vt:lpstr>Facility Types - Chippawa</vt:lpstr>
      <vt:lpstr>Implementation </vt:lpstr>
      <vt:lpstr>Equity Analysis and Cycling Potential Analysis Maps</vt:lpstr>
      <vt:lpstr>Phasing Plan</vt:lpstr>
      <vt:lpstr>Network Phasing Review – Urban Area</vt:lpstr>
      <vt:lpstr>Network Phasing - Downtown</vt:lpstr>
      <vt:lpstr>Network Phasing - Chippawa</vt:lpstr>
      <vt:lpstr>Network Policies: Safer Road Crossings</vt:lpstr>
      <vt:lpstr>Wayfinding</vt:lpstr>
      <vt:lpstr>Wayfinding Guidelines</vt:lpstr>
      <vt:lpstr>Wayfinding Guidelines Slide 2</vt:lpstr>
      <vt:lpstr>Policies and Strategies</vt:lpstr>
      <vt:lpstr>Maintenance Strategy</vt:lpstr>
      <vt:lpstr>Maintenance Strategy – Non-winter Targets</vt:lpstr>
      <vt:lpstr>Maintenance Strategy – Winter Targets</vt:lpstr>
      <vt:lpstr>Amenities Policy</vt:lpstr>
      <vt:lpstr>Amenities Placement </vt:lpstr>
      <vt:lpstr>Amenities Policies Table</vt:lpstr>
      <vt:lpstr>TDM Policy</vt:lpstr>
      <vt:lpstr>TDM Policy Slide 2</vt:lpstr>
      <vt:lpstr>Programming</vt:lpstr>
      <vt:lpstr>Active Transportation Responsibilities </vt:lpstr>
      <vt:lpstr>Community Programming – Internal Program Initiatives </vt:lpstr>
      <vt:lpstr>Community Programming – External Program Initiatives </vt:lpstr>
      <vt:lpstr>Active School Travel Program</vt:lpstr>
      <vt:lpstr>Education Initiatives</vt:lpstr>
      <vt:lpstr>Monitoring and Reporting</vt:lpstr>
      <vt:lpstr>Monitoring Metric and Reporting</vt:lpstr>
      <vt:lpstr>Next Steps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Mathew Bilodeau</dc:creator>
  <cp:lastModifiedBy>Magnanelli, Stephanie</cp:lastModifiedBy>
  <cp:revision>2</cp:revision>
  <dcterms:created xsi:type="dcterms:W3CDTF">2026-01-23T20:26:00Z</dcterms:created>
  <dcterms:modified xsi:type="dcterms:W3CDTF">2026-03-12T21:33:18Z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0x01010091E83E4E9DCC104BAA5A1A05658BB858</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MediaServiceImageTags">
    <vt:lpwstr/>
  </property>
</Properties>
</file>